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9" r:id="rId3"/>
    <p:sldId id="264" r:id="rId4"/>
    <p:sldId id="265" r:id="rId5"/>
    <p:sldId id="266" r:id="rId6"/>
    <p:sldId id="282" r:id="rId7"/>
    <p:sldId id="268" r:id="rId8"/>
    <p:sldId id="260" r:id="rId9"/>
    <p:sldId id="267" r:id="rId10"/>
    <p:sldId id="281" r:id="rId11"/>
    <p:sldId id="261" r:id="rId12"/>
    <p:sldId id="274" r:id="rId13"/>
    <p:sldId id="280" r:id="rId1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22" autoAdjust="0"/>
    <p:restoredTop sz="86470" autoAdjust="0"/>
  </p:normalViewPr>
  <p:slideViewPr>
    <p:cSldViewPr showGuides="1">
      <p:cViewPr varScale="1">
        <p:scale>
          <a:sx n="121" d="100"/>
          <a:sy n="121" d="100"/>
        </p:scale>
        <p:origin x="168" y="328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168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en-US"/>
              <a:t>7/18/23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en-US"/>
              <a:t>7/18/23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014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5213" y="6432551"/>
            <a:ext cx="5653087" cy="273049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2612" y="6432551"/>
            <a:ext cx="1371600" cy="273049"/>
          </a:xfrm>
        </p:spPr>
        <p:txBody>
          <a:bodyPr/>
          <a:lstStyle/>
          <a:p>
            <a:fld id="{3E0FA9E5-6744-4841-888F-9E7CC0C2B7EC}" type="datetimeFigureOut">
              <a:rPr lang="en-US" smtClean="0"/>
              <a:t>7/18/23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2812" y="6432551"/>
            <a:ext cx="1219201" cy="273049"/>
          </a:xfrm>
        </p:spPr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3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7/18/23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47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7/18/23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43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7/18/23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7/18/23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3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7/18/23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50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1" y="533400"/>
            <a:ext cx="8686802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7/18/23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54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7/18/23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0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7/18/23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26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7/18/23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8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285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E0FA9E5-6744-4841-888F-9E7CC0C2B7EC}" type="datetimeFigureOut">
              <a:rPr lang="en-US" smtClean="0"/>
              <a:pPr/>
              <a:t>7/18/23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67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andatedreporterca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6400798" cy="2514601"/>
          </a:xfrm>
        </p:spPr>
        <p:txBody>
          <a:bodyPr/>
          <a:lstStyle/>
          <a:p>
            <a:r>
              <a:rPr lang="en-US" dirty="0"/>
              <a:t>PROTECTING OUR CHURCHES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Anna Chung, Esq.</a:t>
            </a:r>
            <a:br>
              <a:rPr lang="en-US" dirty="0"/>
            </a:br>
            <a:r>
              <a:rPr lang="en-US" dirty="0"/>
              <a:t>SECC General Counsel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2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#2 – BACKGROUND CHECKS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1828800"/>
            <a:ext cx="9982200" cy="4648200"/>
          </a:xfrm>
        </p:spPr>
        <p:txBody>
          <a:bodyPr>
            <a:normAutofit lnSpcReduction="10000"/>
          </a:bodyPr>
          <a:lstStyle/>
          <a:p>
            <a:pPr lvl="1" algn="ctr"/>
            <a:r>
              <a:rPr lang="en-US" sz="3200" b="1" dirty="0">
                <a:effectLst/>
              </a:rPr>
              <a:t>Answers:</a:t>
            </a:r>
          </a:p>
          <a:p>
            <a:pPr marL="388620" indent="-342900">
              <a:buFont typeface="+mj-lt"/>
              <a:buAutoNum type="arabicPeriod"/>
            </a:pPr>
            <a:r>
              <a:rPr lang="en-US" sz="3000" dirty="0"/>
              <a:t>We cannot continue to employ or engage the services of an individual who refuses to comply with the law.</a:t>
            </a:r>
          </a:p>
          <a:p>
            <a:pPr marL="388620" indent="-342900">
              <a:buFont typeface="+mj-lt"/>
              <a:buAutoNum type="arabicPeriod"/>
            </a:pPr>
            <a:r>
              <a:rPr lang="en-US" sz="3000" dirty="0">
                <a:effectLst/>
              </a:rPr>
              <a:t>Yes, but you cannot be a “regular volunteer” as defined, and there must be two other mandated reporters who have been scanned/trained in the room at all times if volunteering with children.</a:t>
            </a:r>
          </a:p>
          <a:p>
            <a:pPr marL="388620" indent="-342900">
              <a:buFont typeface="+mj-lt"/>
              <a:buAutoNum type="arabicPeriod"/>
            </a:pPr>
            <a:r>
              <a:rPr lang="en-US" sz="3000" dirty="0"/>
              <a:t>There is no exception under the statute for someone who had a prior background check done, even if </a:t>
            </a:r>
            <a:r>
              <a:rPr lang="en-US" sz="3000" dirty="0" err="1"/>
              <a:t>LiveScan</a:t>
            </a:r>
            <a:r>
              <a:rPr lang="en-US" sz="3000" dirty="0"/>
              <a:t>. One must do it again.</a:t>
            </a:r>
          </a:p>
        </p:txBody>
      </p:sp>
    </p:spTree>
    <p:extLst>
      <p:ext uri="{BB962C8B-B14F-4D97-AF65-F5344CB8AC3E}">
        <p14:creationId xmlns:p14="http://schemas.microsoft.com/office/powerpoint/2010/main" val="31190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#3 – POLICIES &amp; SUPERVISION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1828800"/>
            <a:ext cx="9906000" cy="4495800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/>
              <a:t>SECC Child Abuse &amp; Sexual Misconduct Policy</a:t>
            </a:r>
          </a:p>
          <a:p>
            <a:endParaRPr lang="en-US" sz="2800" dirty="0"/>
          </a:p>
          <a:p>
            <a:r>
              <a:rPr lang="en-US" sz="2800" b="1" dirty="0"/>
              <a:t>Two Mandated Reporter Policy  (“Two Adult Rule”)</a:t>
            </a:r>
          </a:p>
          <a:p>
            <a:pPr lvl="1"/>
            <a:r>
              <a:rPr lang="en-US" sz="2200" dirty="0"/>
              <a:t>To the </a:t>
            </a:r>
            <a:r>
              <a:rPr lang="en-US" sz="2200" b="1" dirty="0"/>
              <a:t>greatest extent possible</a:t>
            </a:r>
            <a:r>
              <a:rPr lang="en-US" sz="2200" dirty="0"/>
              <a:t>, the presence of at </a:t>
            </a:r>
            <a:r>
              <a:rPr lang="en-US" sz="2200" b="1" dirty="0"/>
              <a:t>least two mandated reporters</a:t>
            </a:r>
            <a:r>
              <a:rPr lang="en-US" sz="2200" dirty="0"/>
              <a:t>, who have been screened and trained and are not related to each other, whenever ministry activities involve contact with or supervising children. </a:t>
            </a:r>
          </a:p>
          <a:p>
            <a:pPr lvl="1"/>
            <a:r>
              <a:rPr lang="en-US" sz="2200" dirty="0"/>
              <a:t>California does not consider volunteers to be mandated reporters.</a:t>
            </a:r>
          </a:p>
          <a:p>
            <a:pPr lvl="1"/>
            <a:endParaRPr lang="en-US" dirty="0"/>
          </a:p>
          <a:p>
            <a:r>
              <a:rPr lang="en-US" sz="2800" b="1" dirty="0"/>
              <a:t>Consequences of Non-Compliance</a:t>
            </a:r>
          </a:p>
          <a:p>
            <a:pPr lvl="1"/>
            <a:r>
              <a:rPr lang="en-US" sz="2200" dirty="0"/>
              <a:t>Violation of the law (civil and criminal penalties)</a:t>
            </a:r>
          </a:p>
          <a:p>
            <a:pPr lvl="1"/>
            <a:r>
              <a:rPr lang="en-US" sz="2200" dirty="0"/>
              <a:t>Jeopardizes child safety </a:t>
            </a:r>
          </a:p>
          <a:p>
            <a:pPr lvl="1"/>
            <a:r>
              <a:rPr lang="en-US" sz="2200" dirty="0"/>
              <a:t>Inability to lease or use 3</a:t>
            </a:r>
            <a:r>
              <a:rPr lang="en-US" sz="2200" baseline="30000" dirty="0"/>
              <a:t>rd</a:t>
            </a:r>
            <a:r>
              <a:rPr lang="en-US" sz="2200" dirty="0"/>
              <a:t> party facilities who require compliance with AB 506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13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Resources/References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Adventist Risk Management – Safety Resources Newsletter and Presentations</a:t>
            </a:r>
          </a:p>
          <a:p>
            <a:r>
              <a:rPr lang="en-US" dirty="0" err="1"/>
              <a:t>ChurchWest</a:t>
            </a:r>
            <a:r>
              <a:rPr lang="en-US" dirty="0"/>
              <a:t> Mandated Reporting </a:t>
            </a:r>
          </a:p>
          <a:p>
            <a:r>
              <a:rPr lang="en-US" dirty="0"/>
              <a:t>Church HR Network</a:t>
            </a:r>
          </a:p>
          <a:p>
            <a:r>
              <a:rPr lang="en-US" dirty="0"/>
              <a:t>https://adventistrisk.org/en-US/Safety-Resources/Solutions-NewsLetter/2023/February/NADENG-How-to-Protect-Your-Organization-from-a-Non?mc_cid=88d2fde9ea&amp;mc_eid=ad482cbf20</a:t>
            </a:r>
          </a:p>
          <a:p>
            <a:r>
              <a:rPr lang="en-US" dirty="0"/>
              <a:t>https://adventistrisk.org/en-US/Safety-Resources/Solutions-NewsLetter/2023/January/NADENG-Managing-Known-Sex-Offenders?mc_cid=88d2fde9ea&amp;mc_eid=ad482cbf20</a:t>
            </a:r>
          </a:p>
          <a:p>
            <a:r>
              <a:rPr lang="en-US" dirty="0"/>
              <a:t>https://churchwest.com/new-law-changes-on-how-we-implement-ab506/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96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FDE5D96-71C4-AC5A-2685-D76B5020CFB8}"/>
              </a:ext>
            </a:extLst>
          </p:cNvPr>
          <p:cNvSpPr txBox="1">
            <a:spLocks/>
          </p:cNvSpPr>
          <p:nvPr/>
        </p:nvSpPr>
        <p:spPr>
          <a:xfrm>
            <a:off x="1217612" y="19812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300" b="1" dirty="0"/>
              <a:t>Anna Chung, Esq., General Counsel</a:t>
            </a:r>
          </a:p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300" dirty="0"/>
              <a:t>Southeastern California Conference </a:t>
            </a:r>
          </a:p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300" dirty="0"/>
              <a:t>11330 Pierce St. </a:t>
            </a:r>
          </a:p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300" dirty="0"/>
              <a:t>Riverside, CA 92505-3303</a:t>
            </a:r>
          </a:p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300" dirty="0"/>
              <a:t>(951) 509-2230 Telephone</a:t>
            </a:r>
          </a:p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300" dirty="0"/>
              <a:t>anna.chung@seccsda.org</a:t>
            </a:r>
          </a:p>
        </p:txBody>
      </p:sp>
    </p:spTree>
    <p:extLst>
      <p:ext uri="{BB962C8B-B14F-4D97-AF65-F5344CB8AC3E}">
        <p14:creationId xmlns:p14="http://schemas.microsoft.com/office/powerpoint/2010/main" val="313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MANDATED REPORTING &amp; AB 506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238" y="1828800"/>
            <a:ext cx="9969174" cy="4191000"/>
          </a:xfrm>
        </p:spPr>
        <p:txBody>
          <a:bodyPr/>
          <a:lstStyle/>
          <a:p>
            <a:r>
              <a:rPr lang="en-US" sz="3000" b="1" dirty="0"/>
              <a:t>AB 506 </a:t>
            </a:r>
          </a:p>
          <a:p>
            <a:pPr lvl="1"/>
            <a:r>
              <a:rPr lang="en-US" sz="3000" dirty="0"/>
              <a:t>Section 18975 of the CA Business &amp; Professions Code </a:t>
            </a:r>
          </a:p>
          <a:p>
            <a:r>
              <a:rPr lang="en-US" sz="3000" b="1" dirty="0"/>
              <a:t>Two Requirements </a:t>
            </a:r>
          </a:p>
          <a:p>
            <a:pPr lvl="1"/>
            <a:r>
              <a:rPr lang="en-US" sz="3000" dirty="0"/>
              <a:t>(1) Training for Mandated Reporters </a:t>
            </a:r>
          </a:p>
          <a:p>
            <a:pPr lvl="1"/>
            <a:r>
              <a:rPr lang="en-US" sz="3000" dirty="0"/>
              <a:t>(2) Live Scan Fingerprinted Background Check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89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#1 – TRAINING REQUIREMENT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400" b="1" dirty="0"/>
              <a:t>Training Topics</a:t>
            </a:r>
          </a:p>
          <a:p>
            <a:pPr lvl="1"/>
            <a:r>
              <a:rPr lang="en-US" sz="3200" dirty="0"/>
              <a:t>Child Abuse &amp; Neglect Identification </a:t>
            </a:r>
          </a:p>
          <a:p>
            <a:pPr lvl="1"/>
            <a:r>
              <a:rPr lang="en-US" sz="3200" dirty="0"/>
              <a:t>Child Abuse &amp; Neglect Reporting</a:t>
            </a:r>
          </a:p>
          <a:p>
            <a:pPr marL="365760" lvl="1" indent="0">
              <a:buNone/>
            </a:pPr>
            <a:r>
              <a:rPr lang="en-US" sz="3200" dirty="0"/>
              <a:t> </a:t>
            </a:r>
            <a:endParaRPr lang="en-US" sz="3200" b="1" dirty="0"/>
          </a:p>
          <a:p>
            <a:r>
              <a:rPr lang="en-US" sz="3200" b="1" dirty="0"/>
              <a:t>Who Needs this Training</a:t>
            </a:r>
          </a:p>
          <a:p>
            <a:pPr lvl="1"/>
            <a:r>
              <a:rPr lang="en-US" sz="3100" b="1" dirty="0"/>
              <a:t>Administrators</a:t>
            </a:r>
          </a:p>
          <a:p>
            <a:pPr lvl="1"/>
            <a:r>
              <a:rPr lang="en-US" sz="3100" b="1" dirty="0"/>
              <a:t>Employee</a:t>
            </a:r>
            <a:r>
              <a:rPr lang="en-US" sz="3100" dirty="0"/>
              <a:t>s </a:t>
            </a:r>
          </a:p>
          <a:p>
            <a:pPr lvl="1"/>
            <a:r>
              <a:rPr lang="en-US" sz="3100" b="1" dirty="0"/>
              <a:t>Regular Volunteers</a:t>
            </a:r>
          </a:p>
          <a:p>
            <a:pPr lvl="2"/>
            <a:r>
              <a:rPr lang="en-US" sz="2900" dirty="0"/>
              <a:t>Defined as a person who is at least 18 years old and has direct contact with or supervision of children for more than 16 hours a month or 32 hours a year. </a:t>
            </a:r>
          </a:p>
          <a:p>
            <a:pPr lvl="1"/>
            <a:endParaRPr lang="en-US" sz="3000" dirty="0"/>
          </a:p>
        </p:txBody>
      </p:sp>
      <p:pic>
        <p:nvPicPr>
          <p:cNvPr id="13" name="Picture 12" descr="Person working with laptop and notepad">
            <a:extLst>
              <a:ext uri="{FF2B5EF4-FFF2-40B4-BE49-F238E27FC236}">
                <a16:creationId xmlns:a16="http://schemas.microsoft.com/office/drawing/2014/main" id="{19927682-2115-A4A3-9F35-4079745F1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212" y="2209800"/>
            <a:ext cx="3091813" cy="206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2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97CC69-785A-4294-E2D4-5ED8AE1EE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2" y="1447800"/>
            <a:ext cx="5673766" cy="3276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#1 – TRAINING REQUIREMENT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b="1" dirty="0"/>
              <a:t>Where To Get the Training?</a:t>
            </a:r>
          </a:p>
          <a:p>
            <a:pPr lvl="1"/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Https://mandatedreporterca.com</a:t>
            </a:r>
            <a:endParaRPr lang="en-US" sz="1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6 hours for clergy</a:t>
            </a:r>
          </a:p>
          <a:p>
            <a:pPr lvl="1"/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4 hours for employees</a:t>
            </a:r>
          </a:p>
          <a:p>
            <a:pPr lvl="1"/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 hours for volunteers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lvl="3"/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800" b="1" dirty="0"/>
          </a:p>
          <a:p>
            <a:r>
              <a:rPr lang="en-US" sz="2800" b="1" dirty="0"/>
              <a:t>How Often</a:t>
            </a:r>
          </a:p>
          <a:p>
            <a:pPr lvl="1"/>
            <a:r>
              <a:rPr lang="en-US" sz="2800" dirty="0"/>
              <a:t>Repeated and completed every two (2) years throughout the course of an individuals’ employment or volunteer engagement with SECC. </a:t>
            </a:r>
          </a:p>
          <a:p>
            <a:pPr lvl="3"/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98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#1 – TRAINING REQUIREMENT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1828800"/>
            <a:ext cx="10210800" cy="43434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Commonly Asked Questions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3000" dirty="0"/>
              <a:t>Are certificates completed with another organization valid for volunteers at our church so they don’t have to re-take the training? 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3000" dirty="0"/>
              <a:t>Do all employees, regardless of their interaction(s) with children, need to take the training?</a:t>
            </a:r>
          </a:p>
          <a:p>
            <a:pPr marL="605790" indent="-514350">
              <a:buFont typeface="+mj-lt"/>
              <a:buAutoNum type="arabicPeriod"/>
            </a:pPr>
            <a:r>
              <a:rPr lang="en-US" sz="3000" dirty="0"/>
              <a:t>Do all volunteers, regardless of their interaction(s) with children, need to take the training? </a:t>
            </a:r>
          </a:p>
        </p:txBody>
      </p:sp>
    </p:spTree>
    <p:extLst>
      <p:ext uri="{BB962C8B-B14F-4D97-AF65-F5344CB8AC3E}">
        <p14:creationId xmlns:p14="http://schemas.microsoft.com/office/powerpoint/2010/main" val="80494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#1 – TRAINING REQUIREMENT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1828800"/>
            <a:ext cx="10210800" cy="43434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Commonly Asked Questions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3000" dirty="0"/>
              <a:t>No, all SECC employees and regular volunteers must take the training regardless.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3000" dirty="0"/>
              <a:t>Yes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3000" dirty="0"/>
              <a:t>No, only “regular volunteers” as it has been defined.</a:t>
            </a:r>
          </a:p>
        </p:txBody>
      </p:sp>
    </p:spTree>
    <p:extLst>
      <p:ext uri="{BB962C8B-B14F-4D97-AF65-F5344CB8AC3E}">
        <p14:creationId xmlns:p14="http://schemas.microsoft.com/office/powerpoint/2010/main" val="218770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</p:spPr>
        <p:txBody>
          <a:bodyPr anchor="b">
            <a:normAutofit/>
          </a:bodyPr>
          <a:lstStyle/>
          <a:p>
            <a:r>
              <a:rPr lang="en-US" dirty="0"/>
              <a:t>#2 – BACKGROUND CHECKS</a:t>
            </a:r>
          </a:p>
        </p:txBody>
      </p:sp>
      <p:pic>
        <p:nvPicPr>
          <p:cNvPr id="5" name="Picture 4" descr="A picture containing text, person, computer, indoor&#10;&#10;Description automatically generated">
            <a:extLst>
              <a:ext uri="{FF2B5EF4-FFF2-40B4-BE49-F238E27FC236}">
                <a16:creationId xmlns:a16="http://schemas.microsoft.com/office/drawing/2014/main" id="{56BC603A-6171-57A6-FF14-818D5880D1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4" r="21277"/>
          <a:stretch/>
        </p:blipFill>
        <p:spPr>
          <a:xfrm>
            <a:off x="7313612" y="1905000"/>
            <a:ext cx="4251960" cy="4191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141412" y="1676400"/>
            <a:ext cx="6040014" cy="4979504"/>
          </a:xfrm>
        </p:spPr>
        <p:txBody>
          <a:bodyPr>
            <a:normAutofit fontScale="70000" lnSpcReduction="20000"/>
          </a:bodyPr>
          <a:lstStyle/>
          <a:p>
            <a:r>
              <a:rPr lang="en-US" sz="3600" b="1" dirty="0"/>
              <a:t>Live Scan (Fingerprinted) Background Checks Required for:</a:t>
            </a:r>
          </a:p>
          <a:p>
            <a:pPr lvl="1"/>
            <a:r>
              <a:rPr lang="en-US" sz="2900" dirty="0"/>
              <a:t>Administrators (</a:t>
            </a:r>
            <a:r>
              <a:rPr lang="en-US" sz="2900"/>
              <a:t>may include board </a:t>
            </a:r>
            <a:r>
              <a:rPr lang="en-US" sz="2900" dirty="0"/>
              <a:t>members)</a:t>
            </a:r>
          </a:p>
          <a:p>
            <a:pPr lvl="1"/>
            <a:r>
              <a:rPr lang="en-US" sz="2900" dirty="0"/>
              <a:t>Employees</a:t>
            </a:r>
          </a:p>
          <a:p>
            <a:pPr lvl="1"/>
            <a:r>
              <a:rPr lang="en-US" sz="2900" dirty="0"/>
              <a:t>Regular Volunteers</a:t>
            </a:r>
          </a:p>
          <a:p>
            <a:endParaRPr lang="en-US" dirty="0"/>
          </a:p>
          <a:p>
            <a:r>
              <a:rPr lang="en-US" sz="3600" b="1" dirty="0"/>
              <a:t>Fees Involved</a:t>
            </a:r>
          </a:p>
          <a:p>
            <a:pPr lvl="1"/>
            <a:r>
              <a:rPr lang="en-US" sz="2600" dirty="0"/>
              <a:t>State Check (DOJ) - $32 for employees, waived for volunteers</a:t>
            </a:r>
          </a:p>
          <a:p>
            <a:pPr lvl="1"/>
            <a:r>
              <a:rPr lang="en-US" sz="2600" dirty="0"/>
              <a:t>Federal Check (FBI) - additional $17 for employees, $15 for volunteers </a:t>
            </a:r>
          </a:p>
          <a:p>
            <a:pPr lvl="1"/>
            <a:r>
              <a:rPr lang="en-US" sz="2600" dirty="0"/>
              <a:t>Subsequent Arrest Notice – waived for nonprofits </a:t>
            </a:r>
          </a:p>
          <a:p>
            <a:pPr lvl="1"/>
            <a:r>
              <a:rPr lang="en-US" sz="2600" dirty="0"/>
              <a:t>Fingerprint Rolling Fee (depends on Live Scan location) – Free to $99 (typically $20-30) </a:t>
            </a:r>
          </a:p>
          <a:p>
            <a:pPr lvl="1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22398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</p:spPr>
        <p:txBody>
          <a:bodyPr anchor="b">
            <a:normAutofit/>
          </a:bodyPr>
          <a:lstStyle/>
          <a:p>
            <a:r>
              <a:rPr lang="en-US" dirty="0"/>
              <a:t>#2 – BACKGROUND CHECKS</a:t>
            </a:r>
          </a:p>
        </p:txBody>
      </p:sp>
      <p:pic>
        <p:nvPicPr>
          <p:cNvPr id="6" name="Picture 5" descr="Two people looking at a computer&#10;&#10;Description automatically generated with medium confidence">
            <a:extLst>
              <a:ext uri="{FF2B5EF4-FFF2-40B4-BE49-F238E27FC236}">
                <a16:creationId xmlns:a16="http://schemas.microsoft.com/office/drawing/2014/main" id="{C86FA876-9864-BD72-3A4C-5E5A03696F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6" t="1818" r="22967" b="2"/>
          <a:stretch/>
        </p:blipFill>
        <p:spPr>
          <a:xfrm>
            <a:off x="1065212" y="1905000"/>
            <a:ext cx="4251960" cy="41148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464597" y="1828800"/>
            <a:ext cx="5659015" cy="4191000"/>
          </a:xfrm>
        </p:spPr>
        <p:txBody>
          <a:bodyPr>
            <a:normAutofit/>
          </a:bodyPr>
          <a:lstStyle/>
          <a:p>
            <a:r>
              <a:rPr lang="en-US" sz="2500" b="1" dirty="0"/>
              <a:t>Where can I go to get this completed</a:t>
            </a:r>
          </a:p>
          <a:p>
            <a:pPr lvl="1"/>
            <a:r>
              <a:rPr lang="en-US" sz="2500" dirty="0"/>
              <a:t>HR Department?</a:t>
            </a:r>
          </a:p>
          <a:p>
            <a:pPr lvl="1"/>
            <a:r>
              <a:rPr lang="en-US" sz="2500" dirty="0"/>
              <a:t>Live Scan locations </a:t>
            </a:r>
          </a:p>
          <a:p>
            <a:pPr lvl="3"/>
            <a:r>
              <a:rPr lang="en-US" sz="2500" dirty="0"/>
              <a:t>https://oag.ca.gov/fingerprints/locations</a:t>
            </a:r>
            <a:endParaRPr lang="en-US" sz="2500" b="1" dirty="0"/>
          </a:p>
          <a:p>
            <a:endParaRPr lang="en-US" sz="2500" b="1" dirty="0"/>
          </a:p>
          <a:p>
            <a:r>
              <a:rPr lang="en-US" sz="2500" b="1" dirty="0"/>
              <a:t>Deadline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#2 – BACKGROUND CHECKS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1828800"/>
            <a:ext cx="9982200" cy="4191000"/>
          </a:xfrm>
        </p:spPr>
        <p:txBody>
          <a:bodyPr>
            <a:normAutofit/>
          </a:bodyPr>
          <a:lstStyle/>
          <a:p>
            <a:pPr lvl="1" algn="ctr"/>
            <a:r>
              <a:rPr lang="en-US" sz="3200" b="1" dirty="0">
                <a:effectLst/>
              </a:rPr>
              <a:t>Commonly Asked Questions:</a:t>
            </a:r>
          </a:p>
          <a:p>
            <a:pPr marL="388620" indent="-342900">
              <a:buFont typeface="+mj-lt"/>
              <a:buAutoNum type="arabicPeriod"/>
            </a:pPr>
            <a:r>
              <a:rPr lang="en-US" sz="3000" dirty="0"/>
              <a:t>What if someone refuses to get a Background Check?</a:t>
            </a:r>
          </a:p>
          <a:p>
            <a:pPr marL="388620" indent="-342900">
              <a:buFont typeface="+mj-lt"/>
              <a:buAutoNum type="arabicPeriod"/>
            </a:pPr>
            <a:r>
              <a:rPr lang="en-US" sz="3000" dirty="0">
                <a:effectLst/>
              </a:rPr>
              <a:t>Can I </a:t>
            </a:r>
            <a:r>
              <a:rPr lang="en-US" sz="3000" dirty="0"/>
              <a:t>volunteer if I don’t have a SS# and don’t want to undergo a Live Scan?</a:t>
            </a:r>
          </a:p>
          <a:p>
            <a:pPr marL="388620" indent="-342900">
              <a:buFont typeface="+mj-lt"/>
              <a:buAutoNum type="arabicPeriod"/>
            </a:pPr>
            <a:r>
              <a:rPr lang="en-US" sz="3000" dirty="0"/>
              <a:t>What about those have already had a prior background check via Live Scan?</a:t>
            </a:r>
          </a:p>
        </p:txBody>
      </p:sp>
    </p:spTree>
    <p:extLst>
      <p:ext uri="{BB962C8B-B14F-4D97-AF65-F5344CB8AC3E}">
        <p14:creationId xmlns:p14="http://schemas.microsoft.com/office/powerpoint/2010/main" val="321584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usiness strategy presentation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strategy presentation.potx" id="{A5F13A6F-AB02-4A73-816C-34C20B6AA795}" vid="{DE7FCDCE-56F1-4731-A067-3AC58DCA2BCA}"/>
    </a:ext>
  </a:extLst>
</a:theme>
</file>

<file path=ppt/theme/theme2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strategy slides</Template>
  <TotalTime>9781</TotalTime>
  <Words>740</Words>
  <Application>Microsoft Macintosh PowerPoint</Application>
  <PresentationFormat>Custom</PresentationFormat>
  <Paragraphs>92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Palatino Linotype</vt:lpstr>
      <vt:lpstr>Business strategy presentation</vt:lpstr>
      <vt:lpstr>PROTECTING OUR CHURCHES</vt:lpstr>
      <vt:lpstr>MANDATED REPORTING &amp; AB 506</vt:lpstr>
      <vt:lpstr>#1 – TRAINING REQUIREMENT </vt:lpstr>
      <vt:lpstr>#1 – TRAINING REQUIREMENT </vt:lpstr>
      <vt:lpstr>#1 – TRAINING REQUIREMENT </vt:lpstr>
      <vt:lpstr>#1 – TRAINING REQUIREMENT </vt:lpstr>
      <vt:lpstr>#2 – BACKGROUND CHECKS</vt:lpstr>
      <vt:lpstr>#2 – BACKGROUND CHECKS</vt:lpstr>
      <vt:lpstr>#2 – BACKGROUND CHECKS</vt:lpstr>
      <vt:lpstr>#2 – BACKGROUND CHECKS</vt:lpstr>
      <vt:lpstr>#3 – POLICIES &amp; SUPERVISION</vt:lpstr>
      <vt:lpstr>Resources/References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Protecting our Churches</dc:title>
  <dc:creator>Anna Chung</dc:creator>
  <cp:lastModifiedBy>Aren Rennacker</cp:lastModifiedBy>
  <cp:revision>11</cp:revision>
  <dcterms:created xsi:type="dcterms:W3CDTF">2023-03-01T19:59:47Z</dcterms:created>
  <dcterms:modified xsi:type="dcterms:W3CDTF">2023-07-18T16:45:00Z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74069400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