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5" r:id="rId1"/>
  </p:sldMasterIdLst>
  <p:sldIdLst>
    <p:sldId id="256" r:id="rId2"/>
    <p:sldId id="261" r:id="rId3"/>
    <p:sldId id="267" r:id="rId4"/>
    <p:sldId id="266" r:id="rId5"/>
    <p:sldId id="264" r:id="rId6"/>
    <p:sldId id="268" r:id="rId7"/>
    <p:sldId id="277" r:id="rId8"/>
    <p:sldId id="278" r:id="rId9"/>
    <p:sldId id="271" r:id="rId10"/>
    <p:sldId id="270" r:id="rId11"/>
    <p:sldId id="272" r:id="rId12"/>
    <p:sldId id="273" r:id="rId13"/>
    <p:sldId id="27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65F00355-9DF8-1F45-BCDF-66A87D5AEA83}">
          <p14:sldIdLst>
            <p14:sldId id="256"/>
            <p14:sldId id="261"/>
            <p14:sldId id="267"/>
            <p14:sldId id="266"/>
            <p14:sldId id="264"/>
            <p14:sldId id="268"/>
            <p14:sldId id="277"/>
            <p14:sldId id="278"/>
            <p14:sldId id="271"/>
            <p14:sldId id="270"/>
            <p14:sldId id="272"/>
            <p14:sldId id="273"/>
            <p14:sldId id="27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EFEF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7"/>
    <p:restoredTop sz="96327"/>
  </p:normalViewPr>
  <p:slideViewPr>
    <p:cSldViewPr snapToGrid="0">
      <p:cViewPr varScale="1">
        <p:scale>
          <a:sx n="115" d="100"/>
          <a:sy n="115" d="100"/>
        </p:scale>
        <p:origin x="496"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77394-0A20-4CF6-9066-CFC2C1C9D30F}"/>
              </a:ext>
            </a:extLst>
          </p:cNvPr>
          <p:cNvSpPr>
            <a:spLocks noGrp="1"/>
          </p:cNvSpPr>
          <p:nvPr>
            <p:ph type="ctrTitle"/>
          </p:nvPr>
        </p:nvSpPr>
        <p:spPr>
          <a:xfrm>
            <a:off x="3359149" y="389840"/>
            <a:ext cx="8281987" cy="2954655"/>
          </a:xfrm>
        </p:spPr>
        <p:txBody>
          <a:bodyPr anchor="t" anchorCtr="0">
            <a:normAutofit/>
          </a:bodyPr>
          <a:lstStyle>
            <a:lvl1pPr algn="l">
              <a:lnSpc>
                <a:spcPct val="100000"/>
              </a:lnSpc>
              <a:defRPr sz="6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F10971F-8922-4B23-9C80-0643D7E35026}"/>
              </a:ext>
            </a:extLst>
          </p:cNvPr>
          <p:cNvSpPr>
            <a:spLocks noGrp="1"/>
          </p:cNvSpPr>
          <p:nvPr>
            <p:ph type="subTitle" idx="1"/>
          </p:nvPr>
        </p:nvSpPr>
        <p:spPr>
          <a:xfrm>
            <a:off x="3359149" y="3536951"/>
            <a:ext cx="8281989" cy="2555874"/>
          </a:xfrm>
        </p:spPr>
        <p:txBody>
          <a:bodyPr>
            <a:normAutofit/>
          </a:bodyPr>
          <a:lstStyle>
            <a:lvl1pPr marL="0" indent="0" algn="l">
              <a:lnSpc>
                <a:spcPct val="100000"/>
              </a:lnSpc>
              <a:buNone/>
              <a:defRPr sz="2400">
                <a:solidFill>
                  <a:schemeClr val="tx1">
                    <a:alpha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lstStyle/>
          <a:p>
            <a:fld id="{72EA7947-E287-4738-8C82-07CE4F01EF03}" type="datetime2">
              <a:rPr lang="en-US" smtClean="0"/>
              <a:t>Wednesday, August 16, 2023</a:t>
            </a:fld>
            <a:endParaRPr lang="en-US"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19" name="Freeform: Shape 18">
            <a:extLst>
              <a:ext uri="{FF2B5EF4-FFF2-40B4-BE49-F238E27FC236}">
                <a16:creationId xmlns:a16="http://schemas.microsoft.com/office/drawing/2014/main" id="{82184FF4-7029-4ED7-813A-192E60608764}"/>
              </a:ext>
            </a:extLst>
          </p:cNvPr>
          <p:cNvSpPr>
            <a:spLocks noChangeAspect="1"/>
          </p:cNvSpPr>
          <p:nvPr/>
        </p:nvSpPr>
        <p:spPr>
          <a:xfrm rot="2700000">
            <a:off x="612445" y="48188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AAA7AB09-557C-41AD-9113-FF9F68FA1035}"/>
              </a:ext>
            </a:extLst>
          </p:cNvPr>
          <p:cNvSpPr/>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id="{EF99ECAA-1F11-4937-BBA6-51935AB44C9D}"/>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4" name="Group 33">
            <a:extLst>
              <a:ext uri="{FF2B5EF4-FFF2-40B4-BE49-F238E27FC236}">
                <a16:creationId xmlns:a16="http://schemas.microsoft.com/office/drawing/2014/main" id="{79DE9FAB-6BBA-4CFE-B67D-77B47F01ECA4}"/>
              </a:ext>
            </a:extLst>
          </p:cNvPr>
          <p:cNvGrpSpPr/>
          <p:nvPr/>
        </p:nvGrpSpPr>
        <p:grpSpPr>
          <a:xfrm>
            <a:off x="1329952" y="4524379"/>
            <a:ext cx="1980001" cy="1363916"/>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1451682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79361-B9A1-48F2-9473-23DE30E2D151}"/>
              </a:ext>
            </a:extLst>
          </p:cNvPr>
          <p:cNvSpPr>
            <a:spLocks noGrp="1"/>
          </p:cNvSpPr>
          <p:nvPr>
            <p:ph type="title"/>
          </p:nvPr>
        </p:nvSpPr>
        <p:spPr>
          <a:xfrm>
            <a:off x="550862" y="503906"/>
            <a:ext cx="11090275" cy="1333057"/>
          </a:xfrm>
        </p:spPr>
        <p:txBody>
          <a:bodyPr vert="horz" wrap="square" lIns="0" tIns="0" rIns="0" bIns="0" rtlCol="0" anchor="t" anchorCtr="0">
            <a:normAutofit/>
          </a:bodyPr>
          <a:lstStyle>
            <a:lvl1pPr>
              <a:defRPr lang="en-US" dirty="0"/>
            </a:lvl1pPr>
          </a:lstStyle>
          <a:p>
            <a:pPr lvl="0"/>
            <a:r>
              <a:rPr lang="en-US"/>
              <a:t>Click to edit Master title style</a:t>
            </a:r>
            <a:endParaRPr lang="en-US" dirty="0"/>
          </a:p>
        </p:txBody>
      </p:sp>
      <p:sp>
        <p:nvSpPr>
          <p:cNvPr id="3" name="Vertical Text Placeholder 2">
            <a:extLst>
              <a:ext uri="{FF2B5EF4-FFF2-40B4-BE49-F238E27FC236}">
                <a16:creationId xmlns:a16="http://schemas.microsoft.com/office/drawing/2014/main" id="{FD986779-C2F3-447D-85F7-F6B0E2C97D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661572-1A59-4E3B-BA65-3329E9468C69}"/>
              </a:ext>
            </a:extLst>
          </p:cNvPr>
          <p:cNvSpPr>
            <a:spLocks noGrp="1"/>
          </p:cNvSpPr>
          <p:nvPr>
            <p:ph type="dt" sz="half" idx="10"/>
          </p:nvPr>
        </p:nvSpPr>
        <p:spPr/>
        <p:txBody>
          <a:bodyPr/>
          <a:lstStyle/>
          <a:p>
            <a:fld id="{EE2EBD84-71F4-4271-8C46-0D47C0A9B12E}" type="datetime2">
              <a:rPr lang="en-US" smtClean="0"/>
              <a:t>Wednesday, August 16, 2023</a:t>
            </a:fld>
            <a:endParaRPr lang="en-US"/>
          </a:p>
        </p:txBody>
      </p:sp>
      <p:sp>
        <p:nvSpPr>
          <p:cNvPr id="5" name="Footer Placeholder 4">
            <a:extLst>
              <a:ext uri="{FF2B5EF4-FFF2-40B4-BE49-F238E27FC236}">
                <a16:creationId xmlns:a16="http://schemas.microsoft.com/office/drawing/2014/main" id="{AFEF84F1-99FE-4F0B-9E76-F581C2C1B6D9}"/>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97B2D769-16B1-43C4-BF14-3175533511ED}"/>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014790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56583A-514F-4632-820D-E7EE236A465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73CBBB-7DDC-4437-8C7D-22A1C35202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C69EBF-DA20-4024-8006-B158D571E08E}"/>
              </a:ext>
            </a:extLst>
          </p:cNvPr>
          <p:cNvSpPr>
            <a:spLocks noGrp="1"/>
          </p:cNvSpPr>
          <p:nvPr>
            <p:ph type="dt" sz="half" idx="10"/>
          </p:nvPr>
        </p:nvSpPr>
        <p:spPr/>
        <p:txBody>
          <a:bodyPr/>
          <a:lstStyle/>
          <a:p>
            <a:fld id="{ABAE0CE1-F450-4107-B2CB-17B18F8A3F4A}" type="datetime2">
              <a:rPr lang="en-US" smtClean="0"/>
              <a:t>Wednesday, August 16, 2023</a:t>
            </a:fld>
            <a:endParaRPr lang="en-US"/>
          </a:p>
        </p:txBody>
      </p:sp>
      <p:sp>
        <p:nvSpPr>
          <p:cNvPr id="5" name="Footer Placeholder 4">
            <a:extLst>
              <a:ext uri="{FF2B5EF4-FFF2-40B4-BE49-F238E27FC236}">
                <a16:creationId xmlns:a16="http://schemas.microsoft.com/office/drawing/2014/main" id="{ADBAC8B9-14B5-4DF1-994D-AB47DB3BA0C5}"/>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C7876582-5F9B-4F5E-AAD5-D608CB68EA3D}"/>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860815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3BDBC526-6DCD-4FF6-8395-D8C22E46E527}"/>
              </a:ext>
            </a:extLst>
          </p:cNvPr>
          <p:cNvGrpSpPr/>
          <p:nvPr/>
        </p:nvGrpSpPr>
        <p:grpSpPr>
          <a:xfrm>
            <a:off x="613998" y="5334748"/>
            <a:ext cx="678135" cy="990000"/>
            <a:chOff x="10490969" y="1448827"/>
            <a:chExt cx="678135" cy="990000"/>
          </a:xfrm>
        </p:grpSpPr>
        <p:sp>
          <p:nvSpPr>
            <p:cNvPr id="13" name="Freeform: Shape 12">
              <a:extLst>
                <a:ext uri="{FF2B5EF4-FFF2-40B4-BE49-F238E27FC236}">
                  <a16:creationId xmlns:a16="http://schemas.microsoft.com/office/drawing/2014/main" id="{02ECB475-568C-47AC-B16D-2E202DEB2DE0}"/>
                </a:ext>
              </a:extLst>
            </p:cNvPr>
            <p:cNvSpPr>
              <a:spLocks noChangeAspect="1"/>
            </p:cNvSpPr>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Oval 13">
              <a:extLst>
                <a:ext uri="{FF2B5EF4-FFF2-40B4-BE49-F238E27FC236}">
                  <a16:creationId xmlns:a16="http://schemas.microsoft.com/office/drawing/2014/main" id="{080D8764-525A-441E-B58F-068E82F09714}"/>
                </a:ext>
              </a:extLst>
            </p:cNvPr>
            <p:cNvSpPr/>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Oval 14">
              <a:extLst>
                <a:ext uri="{FF2B5EF4-FFF2-40B4-BE49-F238E27FC236}">
                  <a16:creationId xmlns:a16="http://schemas.microsoft.com/office/drawing/2014/main" id="{11196109-6F2B-4738-B2FC-2CCC753AABD4}"/>
                </a:ext>
              </a:extLst>
            </p:cNvPr>
            <p:cNvSpPr/>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6" name="Freeform: Shape 15">
              <a:extLst>
                <a:ext uri="{FF2B5EF4-FFF2-40B4-BE49-F238E27FC236}">
                  <a16:creationId xmlns:a16="http://schemas.microsoft.com/office/drawing/2014/main" id="{F7E468C2-69B8-470B-85E3-801A3CB1D7E2}"/>
                </a:ext>
              </a:extLst>
            </p:cNvPr>
            <p:cNvSpPr>
              <a:spLocks noChangeAspect="1"/>
            </p:cNvSpPr>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2" name="Title 1">
            <a:extLst>
              <a:ext uri="{FF2B5EF4-FFF2-40B4-BE49-F238E27FC236}">
                <a16:creationId xmlns:a16="http://schemas.microsoft.com/office/drawing/2014/main" id="{B1A4B040-51E3-4DA0-B21D-EEE173E7536F}"/>
              </a:ext>
            </a:extLst>
          </p:cNvPr>
          <p:cNvSpPr>
            <a:spLocks noGrp="1"/>
          </p:cNvSpPr>
          <p:nvPr>
            <p:ph type="title"/>
          </p:nvPr>
        </p:nvSpPr>
        <p:spPr>
          <a:xfrm>
            <a:off x="550862" y="549275"/>
            <a:ext cx="11091600" cy="1332000"/>
          </a:xfrm>
        </p:spPr>
        <p:txBody>
          <a:bodyPr vert="horz" wrap="square" lIns="0" tIns="0" rIns="0" bIns="0" rtlCol="0" anchor="t" anchorCtr="0">
            <a:normAutofit/>
          </a:bodyPr>
          <a:lstStyle>
            <a:lvl1pPr>
              <a:defRPr lang="en-US" dirty="0"/>
            </a:lvl1pPr>
          </a:lstStyle>
          <a:p>
            <a:pPr lvl="0">
              <a:lnSpc>
                <a:spcPct val="100000"/>
              </a:lnSpc>
            </a:pPr>
            <a:r>
              <a:rPr lang="en-US"/>
              <a:t>Click to edit Master title style</a:t>
            </a:r>
            <a:endParaRPr lang="en-US" dirty="0"/>
          </a:p>
        </p:txBody>
      </p:sp>
      <p:sp>
        <p:nvSpPr>
          <p:cNvPr id="3" name="Content Placeholder 2">
            <a:extLst>
              <a:ext uri="{FF2B5EF4-FFF2-40B4-BE49-F238E27FC236}">
                <a16:creationId xmlns:a16="http://schemas.microsoft.com/office/drawing/2014/main" id="{F8A2CD90-429B-4A55-B6C8-DD6CE6994118}"/>
              </a:ext>
            </a:extLst>
          </p:cNvPr>
          <p:cNvSpPr>
            <a:spLocks noGrp="1"/>
          </p:cNvSpPr>
          <p:nvPr>
            <p:ph idx="1"/>
          </p:nvPr>
        </p:nvSpPr>
        <p:spPr>
          <a:xfrm>
            <a:off x="550863" y="2113199"/>
            <a:ext cx="11090274" cy="3979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D4EE704-5DCA-484E-85E0-0E3A7B1C5046}"/>
              </a:ext>
            </a:extLst>
          </p:cNvPr>
          <p:cNvSpPr>
            <a:spLocks noGrp="1"/>
          </p:cNvSpPr>
          <p:nvPr>
            <p:ph type="dt" sz="half" idx="10"/>
          </p:nvPr>
        </p:nvSpPr>
        <p:spPr/>
        <p:txBody>
          <a:bodyPr/>
          <a:lstStyle/>
          <a:p>
            <a:fld id="{6FE8C025-CD7A-4966-867E-81CF82B15267}" type="datetime2">
              <a:rPr lang="en-US" smtClean="0"/>
              <a:t>Wednesday, August 16, 2023</a:t>
            </a:fld>
            <a:endParaRPr lang="en-US"/>
          </a:p>
        </p:txBody>
      </p:sp>
      <p:sp>
        <p:nvSpPr>
          <p:cNvPr id="5" name="Footer Placeholder 4">
            <a:extLst>
              <a:ext uri="{FF2B5EF4-FFF2-40B4-BE49-F238E27FC236}">
                <a16:creationId xmlns:a16="http://schemas.microsoft.com/office/drawing/2014/main" id="{4CA69B66-1C18-44A2-93F7-97DED26F24AB}"/>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7E44B5A0-66FA-433A-8DC5-C097C63B4DFC}"/>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313874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8" name="Group 47">
            <a:extLst>
              <a:ext uri="{FF2B5EF4-FFF2-40B4-BE49-F238E27FC236}">
                <a16:creationId xmlns:a16="http://schemas.microsoft.com/office/drawing/2014/main" id="{4644CBB8-40B8-42F8-9172-07A476341DDA}"/>
              </a:ext>
            </a:extLst>
          </p:cNvPr>
          <p:cNvGrpSpPr/>
          <p:nvPr/>
        </p:nvGrpSpPr>
        <p:grpSpPr>
          <a:xfrm>
            <a:off x="356481" y="879007"/>
            <a:ext cx="734257" cy="760506"/>
            <a:chOff x="5243759" y="1363788"/>
            <a:chExt cx="734257" cy="760506"/>
          </a:xfrm>
        </p:grpSpPr>
        <p:sp>
          <p:nvSpPr>
            <p:cNvPr id="49" name="Freeform 5">
              <a:extLst>
                <a:ext uri="{FF2B5EF4-FFF2-40B4-BE49-F238E27FC236}">
                  <a16:creationId xmlns:a16="http://schemas.microsoft.com/office/drawing/2014/main" id="{35CE073E-302A-4AA7-98C7-8667DDDCFA18}"/>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0" name="Freeform 6">
              <a:extLst>
                <a:ext uri="{FF2B5EF4-FFF2-40B4-BE49-F238E27FC236}">
                  <a16:creationId xmlns:a16="http://schemas.microsoft.com/office/drawing/2014/main" id="{4FD1AE2F-DD70-4E93-B905-E052A23F0B1C}"/>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1" name="Freeform 8">
              <a:extLst>
                <a:ext uri="{FF2B5EF4-FFF2-40B4-BE49-F238E27FC236}">
                  <a16:creationId xmlns:a16="http://schemas.microsoft.com/office/drawing/2014/main" id="{E8D529E5-8838-47F0-98A4-2D46F11E499C}"/>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45DA2564-D3DB-48AD-83F0-6CC6B5743960}"/>
              </a:ext>
            </a:extLst>
          </p:cNvPr>
          <p:cNvSpPr>
            <a:spLocks noGrp="1"/>
          </p:cNvSpPr>
          <p:nvPr>
            <p:ph type="title"/>
          </p:nvPr>
        </p:nvSpPr>
        <p:spPr>
          <a:xfrm>
            <a:off x="563563" y="474345"/>
            <a:ext cx="11077574" cy="2954655"/>
          </a:xfrm>
        </p:spPr>
        <p:txBody>
          <a:bodyPr vert="horz" wrap="square" lIns="0" tIns="0" rIns="0" bIns="0" rtlCol="0" anchor="b" anchorCtr="0">
            <a:normAutofit/>
          </a:bodyPr>
          <a:lstStyle>
            <a:lvl1pPr>
              <a:defRPr lang="en-US" sz="6400" dirty="0"/>
            </a:lvl1pPr>
          </a:lstStyle>
          <a:p>
            <a:pPr lvl="0">
              <a:lnSpc>
                <a:spcPct val="100000"/>
              </a:lnSpc>
            </a:pPr>
            <a:r>
              <a:rPr lang="en-US"/>
              <a:t>Click to edit Master title style</a:t>
            </a:r>
            <a:endParaRPr lang="en-US" dirty="0"/>
          </a:p>
        </p:txBody>
      </p:sp>
      <p:sp>
        <p:nvSpPr>
          <p:cNvPr id="4" name="Date Placeholder 3">
            <a:extLst>
              <a:ext uri="{FF2B5EF4-FFF2-40B4-BE49-F238E27FC236}">
                <a16:creationId xmlns:a16="http://schemas.microsoft.com/office/drawing/2014/main" id="{56403DDF-462A-45CE-931B-010AB4F73C3F}"/>
              </a:ext>
            </a:extLst>
          </p:cNvPr>
          <p:cNvSpPr>
            <a:spLocks noGrp="1"/>
          </p:cNvSpPr>
          <p:nvPr>
            <p:ph type="dt" sz="half" idx="10"/>
          </p:nvPr>
        </p:nvSpPr>
        <p:spPr/>
        <p:txBody>
          <a:bodyPr/>
          <a:lstStyle/>
          <a:p>
            <a:fld id="{FE809929-0719-4517-94D6-FDF7F99E70F6}" type="datetime2">
              <a:rPr lang="en-US" smtClean="0"/>
              <a:t>Wednesday, August 16, 2023</a:t>
            </a:fld>
            <a:endParaRPr lang="en-US"/>
          </a:p>
        </p:txBody>
      </p:sp>
      <p:sp>
        <p:nvSpPr>
          <p:cNvPr id="5" name="Footer Placeholder 4">
            <a:extLst>
              <a:ext uri="{FF2B5EF4-FFF2-40B4-BE49-F238E27FC236}">
                <a16:creationId xmlns:a16="http://schemas.microsoft.com/office/drawing/2014/main" id="{39E10702-2ACF-4768-9E91-8CB87B89594D}"/>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E8DFA722-391E-4FCF-8E15-0D7E2EC02B63}"/>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3" name="Text Placeholder 2">
            <a:extLst>
              <a:ext uri="{FF2B5EF4-FFF2-40B4-BE49-F238E27FC236}">
                <a16:creationId xmlns:a16="http://schemas.microsoft.com/office/drawing/2014/main" id="{76EEA752-36DA-440B-8747-0EB2914080EE}"/>
              </a:ext>
            </a:extLst>
          </p:cNvPr>
          <p:cNvSpPr>
            <a:spLocks noGrp="1"/>
          </p:cNvSpPr>
          <p:nvPr>
            <p:ph type="body" idx="1"/>
          </p:nvPr>
        </p:nvSpPr>
        <p:spPr>
          <a:xfrm>
            <a:off x="566271" y="3629772"/>
            <a:ext cx="11074866" cy="2678953"/>
          </a:xfrm>
        </p:spPr>
        <p:txBody>
          <a:bodyPr>
            <a:normAutofit/>
          </a:bodyPr>
          <a:lstStyle>
            <a:lvl1pPr marL="0" indent="0">
              <a:lnSpc>
                <a:spcPct val="110000"/>
              </a:lnSpc>
              <a:spcBef>
                <a:spcPts val="0"/>
              </a:spcBef>
              <a:buNone/>
              <a:defRPr sz="2400">
                <a:solidFill>
                  <a:schemeClr val="tx1">
                    <a:alpha val="8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1" name="Freeform: Shape 40">
            <a:extLst>
              <a:ext uri="{FF2B5EF4-FFF2-40B4-BE49-F238E27FC236}">
                <a16:creationId xmlns:a16="http://schemas.microsoft.com/office/drawing/2014/main" id="{0BCC02B0-8581-4752-B7BC-3CE1EF17B9F7}"/>
              </a:ext>
            </a:extLst>
          </p:cNvPr>
          <p:cNvSpPr>
            <a:spLocks noChangeAspect="1"/>
          </p:cNvSpPr>
          <p:nvPr/>
        </p:nvSpPr>
        <p:spPr>
          <a:xfrm rot="18900000">
            <a:off x="11209132" y="4448189"/>
            <a:ext cx="999200" cy="1262947"/>
          </a:xfrm>
          <a:custGeom>
            <a:avLst/>
            <a:gdLst>
              <a:gd name="connsiteX0" fmla="*/ 540000 w 999200"/>
              <a:gd name="connsiteY0" fmla="*/ 0 h 1262947"/>
              <a:gd name="connsiteX1" fmla="*/ 999200 w 999200"/>
              <a:gd name="connsiteY1" fmla="*/ 815317 h 1262947"/>
              <a:gd name="connsiteX2" fmla="*/ 552185 w 999200"/>
              <a:gd name="connsiteY2" fmla="*/ 1262333 h 1262947"/>
              <a:gd name="connsiteX3" fmla="*/ 540000 w 999200"/>
              <a:gd name="connsiteY3" fmla="*/ 1262947 h 1262947"/>
              <a:gd name="connsiteX4" fmla="*/ 0 w 999200"/>
              <a:gd name="connsiteY4" fmla="*/ 992947 h 1262947"/>
              <a:gd name="connsiteX5" fmla="*/ 10971 w 999200"/>
              <a:gd name="connsiteY5" fmla="*/ 938533 h 1262947"/>
              <a:gd name="connsiteX6" fmla="*/ 15626 w 999200"/>
              <a:gd name="connsiteY6" fmla="*/ 931034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9200" h="1262947">
                <a:moveTo>
                  <a:pt x="540000" y="0"/>
                </a:moveTo>
                <a:lnTo>
                  <a:pt x="999200" y="815317"/>
                </a:lnTo>
                <a:lnTo>
                  <a:pt x="552185" y="1262333"/>
                </a:lnTo>
                <a:lnTo>
                  <a:pt x="540000" y="1262947"/>
                </a:lnTo>
                <a:cubicBezTo>
                  <a:pt x="241766" y="1262947"/>
                  <a:pt x="0" y="1142064"/>
                  <a:pt x="0" y="992947"/>
                </a:cubicBezTo>
                <a:cubicBezTo>
                  <a:pt x="0" y="974307"/>
                  <a:pt x="3778" y="956109"/>
                  <a:pt x="10971" y="938533"/>
                </a:cubicBezTo>
                <a:lnTo>
                  <a:pt x="15626" y="931034"/>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10200000" scaled="0"/>
          </a:gradFill>
          <a:ln>
            <a:noFill/>
          </a:ln>
          <a:effectLst>
            <a:innerShdw blurRad="254000" dist="101600" dir="42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3" name="Freeform: Shape 42">
            <a:extLst>
              <a:ext uri="{FF2B5EF4-FFF2-40B4-BE49-F238E27FC236}">
                <a16:creationId xmlns:a16="http://schemas.microsoft.com/office/drawing/2014/main" id="{EA0FF4DB-8180-4D26-AEAE-7ECDB670F71D}"/>
              </a:ext>
            </a:extLst>
          </p:cNvPr>
          <p:cNvSpPr/>
          <p:nvPr/>
        </p:nvSpPr>
        <p:spPr>
          <a:xfrm rot="2700000">
            <a:off x="11686937" y="4853516"/>
            <a:ext cx="540000" cy="978284"/>
          </a:xfrm>
          <a:custGeom>
            <a:avLst/>
            <a:gdLst>
              <a:gd name="connsiteX0" fmla="*/ 113288 w 540000"/>
              <a:gd name="connsiteY0" fmla="*/ 0 h 978284"/>
              <a:gd name="connsiteX1" fmla="*/ 539386 w 540000"/>
              <a:gd name="connsiteY1" fmla="*/ 426099 h 978284"/>
              <a:gd name="connsiteX2" fmla="*/ 540000 w 540000"/>
              <a:gd name="connsiteY2" fmla="*/ 438284 h 978284"/>
              <a:gd name="connsiteX3" fmla="*/ 270000 w 540000"/>
              <a:gd name="connsiteY3" fmla="*/ 978284 h 978284"/>
              <a:gd name="connsiteX4" fmla="*/ 0 w 540000"/>
              <a:gd name="connsiteY4" fmla="*/ 438284 h 978284"/>
              <a:gd name="connsiteX5" fmla="*/ 79081 w 540000"/>
              <a:gd name="connsiteY5" fmla="*/ 56446 h 978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978284">
                <a:moveTo>
                  <a:pt x="113288" y="0"/>
                </a:moveTo>
                <a:lnTo>
                  <a:pt x="539386" y="426099"/>
                </a:lnTo>
                <a:lnTo>
                  <a:pt x="540000" y="438284"/>
                </a:lnTo>
                <a:cubicBezTo>
                  <a:pt x="540000" y="736518"/>
                  <a:pt x="419117" y="978284"/>
                  <a:pt x="270000" y="978284"/>
                </a:cubicBezTo>
                <a:cubicBezTo>
                  <a:pt x="120883" y="978284"/>
                  <a:pt x="0" y="736518"/>
                  <a:pt x="0" y="438284"/>
                </a:cubicBezTo>
                <a:cubicBezTo>
                  <a:pt x="0" y="289167"/>
                  <a:pt x="30220" y="154167"/>
                  <a:pt x="79081" y="56446"/>
                </a:cubicBezTo>
                <a:close/>
              </a:path>
            </a:pathLst>
          </a:cu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026459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2" name="Oval 21">
            <a:extLst>
              <a:ext uri="{FF2B5EF4-FFF2-40B4-BE49-F238E27FC236}">
                <a16:creationId xmlns:a16="http://schemas.microsoft.com/office/drawing/2014/main" id="{94729CA3-91C4-4A89-9448-A2F0E409177A}"/>
              </a:ext>
            </a:extLst>
          </p:cNvPr>
          <p:cNvSpPr>
            <a:spLocks noChangeAspect="1"/>
          </p:cNvSpPr>
          <p:nvPr/>
        </p:nvSpPr>
        <p:spPr>
          <a:xfrm>
            <a:off x="11069864" y="33337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3" name="Group 12">
            <a:extLst>
              <a:ext uri="{FF2B5EF4-FFF2-40B4-BE49-F238E27FC236}">
                <a16:creationId xmlns:a16="http://schemas.microsoft.com/office/drawing/2014/main" id="{168347B7-45FA-4A01-924D-DC385B720B3E}"/>
              </a:ext>
            </a:extLst>
          </p:cNvPr>
          <p:cNvGrpSpPr/>
          <p:nvPr/>
        </p:nvGrpSpPr>
        <p:grpSpPr>
          <a:xfrm>
            <a:off x="331786" y="5528198"/>
            <a:ext cx="631474" cy="667800"/>
            <a:chOff x="2994153" y="1378666"/>
            <a:chExt cx="631474" cy="667800"/>
          </a:xfrm>
        </p:grpSpPr>
        <p:sp>
          <p:nvSpPr>
            <p:cNvPr id="20" name="Freeform: Shape 19">
              <a:extLst>
                <a:ext uri="{FF2B5EF4-FFF2-40B4-BE49-F238E27FC236}">
                  <a16:creationId xmlns:a16="http://schemas.microsoft.com/office/drawing/2014/main" id="{31167DA1-25D1-4E60-A62E-42B6F56A96EC}"/>
                </a:ext>
              </a:extLst>
            </p:cNvPr>
            <p:cNvSpPr>
              <a:spLocks noChangeAspect="1"/>
            </p:cNvSpPr>
            <p:nvPr/>
          </p:nvSpPr>
          <p:spPr>
            <a:xfrm rot="2700000">
              <a:off x="3039890" y="1332929"/>
              <a:ext cx="540000"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6B7B7215-A661-477E-91D0-CDBE5564D2B9}"/>
                </a:ext>
              </a:extLst>
            </p:cNvPr>
            <p:cNvSpPr/>
            <p:nvPr/>
          </p:nvSpPr>
          <p:spPr>
            <a:xfrm rot="8100000">
              <a:off x="3047090" y="1506466"/>
              <a:ext cx="270000" cy="54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8978E540-142B-4A82-9C3F-E61BC190AEED}"/>
              </a:ext>
            </a:extLst>
          </p:cNvPr>
          <p:cNvSpPr>
            <a:spLocks noGrp="1"/>
          </p:cNvSpPr>
          <p:nvPr>
            <p:ph type="title"/>
          </p:nvPr>
        </p:nvSpPr>
        <p:spPr>
          <a:xfrm>
            <a:off x="550863" y="549275"/>
            <a:ext cx="11090274" cy="1332000"/>
          </a:xfrm>
        </p:spPr>
        <p:txBody>
          <a:bodyPr/>
          <a:lstStyle>
            <a:lvl1pPr>
              <a:lnSpc>
                <a:spcPct val="100000"/>
              </a:lnSpc>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C6BF36-D4F5-4363-B440-BDAE50BBD4B6}"/>
              </a:ext>
            </a:extLst>
          </p:cNvPr>
          <p:cNvSpPr>
            <a:spLocks noGrp="1"/>
          </p:cNvSpPr>
          <p:nvPr>
            <p:ph sz="half" idx="1"/>
          </p:nvPr>
        </p:nvSpPr>
        <p:spPr>
          <a:xfrm>
            <a:off x="550862" y="2097175"/>
            <a:ext cx="5435600" cy="3995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8362910-87AA-4E67-992D-8D4822FD89FE}"/>
              </a:ext>
            </a:extLst>
          </p:cNvPr>
          <p:cNvSpPr>
            <a:spLocks noGrp="1"/>
          </p:cNvSpPr>
          <p:nvPr>
            <p:ph sz="half" idx="2"/>
          </p:nvPr>
        </p:nvSpPr>
        <p:spPr>
          <a:xfrm>
            <a:off x="6205538" y="2097175"/>
            <a:ext cx="5435600" cy="3995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B99A8AF-0998-4613-B1D8-C14ECBFFDF67}"/>
              </a:ext>
            </a:extLst>
          </p:cNvPr>
          <p:cNvSpPr>
            <a:spLocks noGrp="1"/>
          </p:cNvSpPr>
          <p:nvPr>
            <p:ph type="dt" sz="half" idx="10"/>
          </p:nvPr>
        </p:nvSpPr>
        <p:spPr/>
        <p:txBody>
          <a:bodyPr/>
          <a:lstStyle/>
          <a:p>
            <a:fld id="{20E95673-5512-4AAA-9AEB-E00C61EC65D5}" type="datetime2">
              <a:rPr lang="en-US" smtClean="0"/>
              <a:t>Wednesday, August 16, 2023</a:t>
            </a:fld>
            <a:endParaRPr lang="en-US"/>
          </a:p>
        </p:txBody>
      </p:sp>
      <p:sp>
        <p:nvSpPr>
          <p:cNvPr id="6" name="Footer Placeholder 5">
            <a:extLst>
              <a:ext uri="{FF2B5EF4-FFF2-40B4-BE49-F238E27FC236}">
                <a16:creationId xmlns:a16="http://schemas.microsoft.com/office/drawing/2014/main" id="{66E44EAA-B8A9-4428-A9DF-1174DA940990}"/>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19E5C381-C899-4BF9-B584-2D78074D1CB2}"/>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2920903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Oval 11">
            <a:extLst>
              <a:ext uri="{FF2B5EF4-FFF2-40B4-BE49-F238E27FC236}">
                <a16:creationId xmlns:a16="http://schemas.microsoft.com/office/drawing/2014/main" id="{FD65A50E-2F73-4426-8586-9731AFA2D2E0}"/>
              </a:ext>
            </a:extLst>
          </p:cNvPr>
          <p:cNvSpPr>
            <a:spLocks noChangeAspect="1"/>
          </p:cNvSpPr>
          <p:nvPr/>
        </p:nvSpPr>
        <p:spPr>
          <a:xfrm>
            <a:off x="11091612" y="5893466"/>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a:extLst>
              <a:ext uri="{FF2B5EF4-FFF2-40B4-BE49-F238E27FC236}">
                <a16:creationId xmlns:a16="http://schemas.microsoft.com/office/drawing/2014/main" id="{EB89C080-4102-49AE-BDA9-59A4A67E2486}"/>
              </a:ext>
            </a:extLst>
          </p:cNvPr>
          <p:cNvSpPr/>
          <p:nvPr/>
        </p:nvSpPr>
        <p:spPr>
          <a:xfrm>
            <a:off x="11451612" y="5827878"/>
            <a:ext cx="379049" cy="360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E62014-F04C-495A-964E-6B888D49CDE9}"/>
              </a:ext>
            </a:extLst>
          </p:cNvPr>
          <p:cNvSpPr>
            <a:spLocks noGrp="1"/>
          </p:cNvSpPr>
          <p:nvPr>
            <p:ph type="title"/>
          </p:nvPr>
        </p:nvSpPr>
        <p:spPr>
          <a:xfrm>
            <a:off x="550862" y="549275"/>
            <a:ext cx="11097551" cy="1332000"/>
          </a:xfrm>
        </p:spPr>
        <p:txBody>
          <a:bodyPr vert="horz" wrap="square" lIns="0" tIns="0" rIns="0" bIns="0" rtlCol="0" anchor="t" anchorCtr="0">
            <a:normAutofit/>
          </a:bodyPr>
          <a:lstStyle>
            <a:lvl1pPr>
              <a:defRPr lang="en-US" sz="3200" dirty="0"/>
            </a:lvl1p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555DF027-E633-44EE-ACA0-C205930AA93E}"/>
              </a:ext>
            </a:extLst>
          </p:cNvPr>
          <p:cNvSpPr>
            <a:spLocks noGrp="1"/>
          </p:cNvSpPr>
          <p:nvPr>
            <p:ph type="body" idx="1"/>
          </p:nvPr>
        </p:nvSpPr>
        <p:spPr>
          <a:xfrm>
            <a:off x="550864" y="1881275"/>
            <a:ext cx="5437186" cy="535354"/>
          </a:xfrm>
        </p:spPr>
        <p:txBody>
          <a:bodyPr anchor="b">
            <a:normAutofit/>
          </a:bodyPr>
          <a:lstStyle>
            <a:lvl1pPr marL="0" indent="0">
              <a:buNone/>
              <a:defRPr sz="14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A4F363-FEEF-4CD2-A18E-17AE8D485171}"/>
              </a:ext>
            </a:extLst>
          </p:cNvPr>
          <p:cNvSpPr>
            <a:spLocks noGrp="1"/>
          </p:cNvSpPr>
          <p:nvPr>
            <p:ph sz="half" idx="2"/>
          </p:nvPr>
        </p:nvSpPr>
        <p:spPr>
          <a:xfrm>
            <a:off x="550863" y="2577270"/>
            <a:ext cx="5429114" cy="351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4E50F8C-4D64-40FD-AE8C-6A1F3C2A84ED}"/>
              </a:ext>
            </a:extLst>
          </p:cNvPr>
          <p:cNvSpPr>
            <a:spLocks noGrp="1"/>
          </p:cNvSpPr>
          <p:nvPr>
            <p:ph type="body" sz="quarter" idx="3"/>
          </p:nvPr>
        </p:nvSpPr>
        <p:spPr>
          <a:xfrm>
            <a:off x="6212024" y="1881275"/>
            <a:ext cx="5436392" cy="535354"/>
          </a:xfrm>
        </p:spPr>
        <p:txBody>
          <a:bodyPr vert="horz" wrap="square" lIns="0" tIns="0" rIns="0" bIns="0" rtlCol="0" anchor="b">
            <a:normAutofit/>
          </a:bodyPr>
          <a:lstStyle>
            <a:lvl1pPr>
              <a:defRPr lang="en-US" sz="1400" b="0" cap="all" spc="200" baseline="0" dirty="0">
                <a:solidFill>
                  <a:schemeClr val="tx1"/>
                </a:solidFill>
              </a:defRPr>
            </a:lvl1pPr>
          </a:lstStyle>
          <a:p>
            <a:pPr marL="0" lvl="0" indent="0">
              <a:buNone/>
            </a:pPr>
            <a:r>
              <a:rPr lang="en-US"/>
              <a:t>Click to edit Master text styles</a:t>
            </a:r>
          </a:p>
        </p:txBody>
      </p:sp>
      <p:sp>
        <p:nvSpPr>
          <p:cNvPr id="6" name="Content Placeholder 5">
            <a:extLst>
              <a:ext uri="{FF2B5EF4-FFF2-40B4-BE49-F238E27FC236}">
                <a16:creationId xmlns:a16="http://schemas.microsoft.com/office/drawing/2014/main" id="{A7AC943E-DB2B-40E0-907F-8EA1404791DE}"/>
              </a:ext>
            </a:extLst>
          </p:cNvPr>
          <p:cNvSpPr>
            <a:spLocks noGrp="1"/>
          </p:cNvSpPr>
          <p:nvPr>
            <p:ph sz="quarter" idx="4"/>
          </p:nvPr>
        </p:nvSpPr>
        <p:spPr>
          <a:xfrm>
            <a:off x="6212023" y="2577270"/>
            <a:ext cx="5436391" cy="351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CDCD5B-3F26-4AFA-8BD4-E5D8DD2AF494}"/>
              </a:ext>
            </a:extLst>
          </p:cNvPr>
          <p:cNvSpPr>
            <a:spLocks noGrp="1"/>
          </p:cNvSpPr>
          <p:nvPr>
            <p:ph type="dt" sz="half" idx="10"/>
          </p:nvPr>
        </p:nvSpPr>
        <p:spPr/>
        <p:txBody>
          <a:bodyPr/>
          <a:lstStyle/>
          <a:p>
            <a:fld id="{C13138FA-2E87-4873-8BBA-13E447C9A99A}" type="datetime2">
              <a:rPr lang="en-US" smtClean="0"/>
              <a:t>Wednesday, August 16, 2023</a:t>
            </a:fld>
            <a:endParaRPr lang="en-US"/>
          </a:p>
        </p:txBody>
      </p:sp>
      <p:sp>
        <p:nvSpPr>
          <p:cNvPr id="8" name="Footer Placeholder 7">
            <a:extLst>
              <a:ext uri="{FF2B5EF4-FFF2-40B4-BE49-F238E27FC236}">
                <a16:creationId xmlns:a16="http://schemas.microsoft.com/office/drawing/2014/main" id="{3D10D1EE-83A0-4FB5-9B25-8A73DE891A87}"/>
              </a:ext>
            </a:extLst>
          </p:cNvPr>
          <p:cNvSpPr>
            <a:spLocks noGrp="1"/>
          </p:cNvSpPr>
          <p:nvPr>
            <p:ph type="ftr" sz="quarter" idx="11"/>
          </p:nvPr>
        </p:nvSpPr>
        <p:spPr/>
        <p:txBody>
          <a:bodyPr/>
          <a:lstStyle/>
          <a:p>
            <a:r>
              <a:rPr lang="en-US"/>
              <a:t>Sample Footer</a:t>
            </a:r>
          </a:p>
        </p:txBody>
      </p:sp>
      <p:sp>
        <p:nvSpPr>
          <p:cNvPr id="9" name="Slide Number Placeholder 8">
            <a:extLst>
              <a:ext uri="{FF2B5EF4-FFF2-40B4-BE49-F238E27FC236}">
                <a16:creationId xmlns:a16="http://schemas.microsoft.com/office/drawing/2014/main" id="{03031C35-2E5B-491D-85ED-DB42A4FE1623}"/>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451508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2053C-0E9C-4159-B7C9-6AB74343918D}"/>
              </a:ext>
            </a:extLst>
          </p:cNvPr>
          <p:cNvSpPr>
            <a:spLocks noGrp="1"/>
          </p:cNvSpPr>
          <p:nvPr>
            <p:ph type="title"/>
          </p:nvPr>
        </p:nvSpPr>
        <p:spPr>
          <a:xfrm>
            <a:off x="3359149" y="550799"/>
            <a:ext cx="8283313" cy="5542025"/>
          </a:xfrm>
        </p:spPr>
        <p:txBody>
          <a:bodyPr vert="horz" wrap="square" lIns="0" tIns="0" rIns="0" bIns="0" rtlCol="0" anchor="ctr" anchorCtr="0">
            <a:normAutofit/>
          </a:bodyPr>
          <a:lstStyle>
            <a:lvl1pPr>
              <a:defRPr lang="en-US" dirty="0"/>
            </a:lvl1pPr>
          </a:lstStyle>
          <a:p>
            <a:pPr lvl="0">
              <a:lnSpc>
                <a:spcPct val="100000"/>
              </a:lnSpc>
            </a:pPr>
            <a:r>
              <a:rPr lang="en-US"/>
              <a:t>Click to edit Master title style</a:t>
            </a:r>
            <a:endParaRPr lang="en-US" dirty="0"/>
          </a:p>
        </p:txBody>
      </p:sp>
      <p:sp>
        <p:nvSpPr>
          <p:cNvPr id="3" name="Date Placeholder 2">
            <a:extLst>
              <a:ext uri="{FF2B5EF4-FFF2-40B4-BE49-F238E27FC236}">
                <a16:creationId xmlns:a16="http://schemas.microsoft.com/office/drawing/2014/main" id="{D4F51F65-E111-4656-83BE-CFCDE2DD6CD6}"/>
              </a:ext>
            </a:extLst>
          </p:cNvPr>
          <p:cNvSpPr>
            <a:spLocks noGrp="1"/>
          </p:cNvSpPr>
          <p:nvPr>
            <p:ph type="dt" sz="half" idx="10"/>
          </p:nvPr>
        </p:nvSpPr>
        <p:spPr/>
        <p:txBody>
          <a:bodyPr/>
          <a:lstStyle/>
          <a:p>
            <a:fld id="{D75BB40A-97BD-4BFB-B639-0BFF95FDE8B7}" type="datetime2">
              <a:rPr lang="en-US" smtClean="0"/>
              <a:t>Wednesday, August 16, 2023</a:t>
            </a:fld>
            <a:endParaRPr lang="en-US"/>
          </a:p>
        </p:txBody>
      </p:sp>
      <p:sp>
        <p:nvSpPr>
          <p:cNvPr id="4" name="Footer Placeholder 3">
            <a:extLst>
              <a:ext uri="{FF2B5EF4-FFF2-40B4-BE49-F238E27FC236}">
                <a16:creationId xmlns:a16="http://schemas.microsoft.com/office/drawing/2014/main" id="{F9FF82CB-2D17-4918-821E-485475CF243B}"/>
              </a:ext>
            </a:extLst>
          </p:cNvPr>
          <p:cNvSpPr>
            <a:spLocks noGrp="1"/>
          </p:cNvSpPr>
          <p:nvPr>
            <p:ph type="ftr" sz="quarter" idx="11"/>
          </p:nvPr>
        </p:nvSpPr>
        <p:spPr/>
        <p:txBody>
          <a:bodyPr/>
          <a:lstStyle/>
          <a:p>
            <a:r>
              <a:rPr lang="en-US"/>
              <a:t>Sample Footer</a:t>
            </a:r>
          </a:p>
        </p:txBody>
      </p:sp>
      <p:sp>
        <p:nvSpPr>
          <p:cNvPr id="5" name="Slide Number Placeholder 4">
            <a:extLst>
              <a:ext uri="{FF2B5EF4-FFF2-40B4-BE49-F238E27FC236}">
                <a16:creationId xmlns:a16="http://schemas.microsoft.com/office/drawing/2014/main" id="{7B66589D-A056-4817-AE15-39D87FE13169}"/>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39" name="Freeform: Shape 38">
            <a:extLst>
              <a:ext uri="{FF2B5EF4-FFF2-40B4-BE49-F238E27FC236}">
                <a16:creationId xmlns:a16="http://schemas.microsoft.com/office/drawing/2014/main" id="{E489F067-39E1-4757-BC11-6169A343F2E1}"/>
              </a:ext>
            </a:extLst>
          </p:cNvPr>
          <p:cNvSpPr>
            <a:spLocks noChangeAspect="1"/>
          </p:cNvSpPr>
          <p:nvPr/>
        </p:nvSpPr>
        <p:spPr>
          <a:xfrm rot="18900000" flipV="1">
            <a:off x="-410727" y="3958416"/>
            <a:ext cx="3536330" cy="1853969"/>
          </a:xfrm>
          <a:custGeom>
            <a:avLst/>
            <a:gdLst>
              <a:gd name="connsiteX0" fmla="*/ 3536330 w 3536330"/>
              <a:gd name="connsiteY0" fmla="*/ 1853969 h 1853969"/>
              <a:gd name="connsiteX1" fmla="*/ 1682362 w 3536330"/>
              <a:gd name="connsiteY1" fmla="*/ 0 h 1853969"/>
              <a:gd name="connsiteX2" fmla="*/ 52157 w 3536330"/>
              <a:gd name="connsiteY2" fmla="*/ 970257 h 1853969"/>
              <a:gd name="connsiteX3" fmla="*/ 0 w 3536330"/>
              <a:gd name="connsiteY3" fmla="*/ 1078528 h 1853969"/>
              <a:gd name="connsiteX4" fmla="*/ 757215 w 3536330"/>
              <a:gd name="connsiteY4" fmla="*/ 1835743 h 1853969"/>
              <a:gd name="connsiteX5" fmla="*/ 774211 w 3536330"/>
              <a:gd name="connsiteY5" fmla="*/ 1667149 h 1853969"/>
              <a:gd name="connsiteX6" fmla="*/ 1682362 w 3536330"/>
              <a:gd name="connsiteY6" fmla="*/ 926985 h 1853969"/>
              <a:gd name="connsiteX7" fmla="*/ 2609345 w 3536330"/>
              <a:gd name="connsiteY7" fmla="*/ 1853969 h 1853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36330" h="1853969">
                <a:moveTo>
                  <a:pt x="3536330" y="1853969"/>
                </a:moveTo>
                <a:cubicBezTo>
                  <a:pt x="3536330" y="830051"/>
                  <a:pt x="2706280" y="0"/>
                  <a:pt x="1682362" y="0"/>
                </a:cubicBezTo>
                <a:cubicBezTo>
                  <a:pt x="978418" y="0"/>
                  <a:pt x="366107" y="392328"/>
                  <a:pt x="52157" y="970257"/>
                </a:cubicBezTo>
                <a:lnTo>
                  <a:pt x="0" y="1078528"/>
                </a:lnTo>
                <a:lnTo>
                  <a:pt x="757215" y="1835743"/>
                </a:lnTo>
                <a:lnTo>
                  <a:pt x="774211" y="1667149"/>
                </a:lnTo>
                <a:cubicBezTo>
                  <a:pt x="860649" y="1244739"/>
                  <a:pt x="1234397" y="926985"/>
                  <a:pt x="1682362" y="926985"/>
                </a:cubicBezTo>
                <a:cubicBezTo>
                  <a:pt x="2194320" y="926985"/>
                  <a:pt x="2609345" y="1342010"/>
                  <a:pt x="2609345" y="1853969"/>
                </a:cubicBezTo>
                <a:close/>
              </a:path>
            </a:pathLst>
          </a:custGeom>
          <a:gradFill flip="none" rotWithShape="1">
            <a:gsLst>
              <a:gs pos="97000">
                <a:schemeClr val="bg2"/>
              </a:gs>
              <a:gs pos="31000">
                <a:schemeClr val="bg2">
                  <a:lumMod val="90000"/>
                  <a:lumOff val="10000"/>
                </a:schemeClr>
              </a:gs>
            </a:gsLst>
            <a:lin ang="15000000" scaled="0"/>
            <a:tileRect/>
          </a:gradFill>
          <a:ln>
            <a:noFill/>
          </a:ln>
          <a:effectLst>
            <a:innerShdw blurRad="355600" dist="101600" dir="16200000">
              <a:schemeClr val="accent1">
                <a:lumMod val="60000"/>
                <a:lumOff val="40000"/>
                <a:alpha val="8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Freeform: Shape 32">
            <a:extLst>
              <a:ext uri="{FF2B5EF4-FFF2-40B4-BE49-F238E27FC236}">
                <a16:creationId xmlns:a16="http://schemas.microsoft.com/office/drawing/2014/main" id="{DD231011-607F-42F1-B2D9-2BA8E91CC6AF}"/>
              </a:ext>
            </a:extLst>
          </p:cNvPr>
          <p:cNvSpPr>
            <a:spLocks noChangeAspect="1"/>
          </p:cNvSpPr>
          <p:nvPr/>
        </p:nvSpPr>
        <p:spPr>
          <a:xfrm rot="18900000" flipV="1">
            <a:off x="-481151" y="3649708"/>
            <a:ext cx="3478701" cy="2164843"/>
          </a:xfrm>
          <a:custGeom>
            <a:avLst/>
            <a:gdLst>
              <a:gd name="connsiteX0" fmla="*/ 3478701 w 3478701"/>
              <a:gd name="connsiteY0" fmla="*/ 2164843 h 2164843"/>
              <a:gd name="connsiteX1" fmla="*/ 1624733 w 3478701"/>
              <a:gd name="connsiteY1" fmla="*/ 0 h 2164843"/>
              <a:gd name="connsiteX2" fmla="*/ 87393 w 3478701"/>
              <a:gd name="connsiteY2" fmla="*/ 954459 h 2164843"/>
              <a:gd name="connsiteX3" fmla="*/ 0 w 3478701"/>
              <a:gd name="connsiteY3" fmla="*/ 1122434 h 2164843"/>
              <a:gd name="connsiteX4" fmla="*/ 736015 w 3478701"/>
              <a:gd name="connsiteY4" fmla="*/ 1858449 h 2164843"/>
              <a:gd name="connsiteX5" fmla="*/ 739424 w 3478701"/>
              <a:gd name="connsiteY5" fmla="*/ 1842964 h 2164843"/>
              <a:gd name="connsiteX6" fmla="*/ 1624733 w 3478701"/>
              <a:gd name="connsiteY6" fmla="*/ 1082422 h 2164843"/>
              <a:gd name="connsiteX7" fmla="*/ 2551716 w 3478701"/>
              <a:gd name="connsiteY7" fmla="*/ 2164843 h 2164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701" h="2164843">
                <a:moveTo>
                  <a:pt x="3478701" y="2164843"/>
                </a:moveTo>
                <a:cubicBezTo>
                  <a:pt x="3478701" y="969234"/>
                  <a:pt x="2648651" y="0"/>
                  <a:pt x="1624733" y="0"/>
                </a:cubicBezTo>
                <a:cubicBezTo>
                  <a:pt x="984784" y="0"/>
                  <a:pt x="420564" y="378607"/>
                  <a:pt x="87393" y="954459"/>
                </a:cubicBezTo>
                <a:lnTo>
                  <a:pt x="0" y="1122434"/>
                </a:lnTo>
                <a:lnTo>
                  <a:pt x="736015" y="1858449"/>
                </a:lnTo>
                <a:lnTo>
                  <a:pt x="739424" y="1842964"/>
                </a:lnTo>
                <a:cubicBezTo>
                  <a:pt x="856791" y="1402344"/>
                  <a:pt x="1208766" y="1082422"/>
                  <a:pt x="1624733" y="1082422"/>
                </a:cubicBezTo>
                <a:cubicBezTo>
                  <a:pt x="2136692" y="1082422"/>
                  <a:pt x="2551716" y="1567038"/>
                  <a:pt x="2551716" y="2164843"/>
                </a:cubicBezTo>
                <a:close/>
              </a:path>
            </a:pathLst>
          </a:custGeom>
          <a:solidFill>
            <a:schemeClr val="bg2">
              <a:lumMod val="50000"/>
              <a:lumOff val="50000"/>
              <a:alpha val="40000"/>
            </a:schemeClr>
          </a:solidFill>
          <a:ln>
            <a:noFill/>
          </a:ln>
          <a:effectLst>
            <a:softEdge rad="3810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Oval 23">
            <a:extLst>
              <a:ext uri="{FF2B5EF4-FFF2-40B4-BE49-F238E27FC236}">
                <a16:creationId xmlns:a16="http://schemas.microsoft.com/office/drawing/2014/main" id="{EC472EFA-56B5-4A41-8D4B-E9F37727F34D}"/>
              </a:ext>
            </a:extLst>
          </p:cNvPr>
          <p:cNvSpPr/>
          <p:nvPr/>
        </p:nvSpPr>
        <p:spPr>
          <a:xfrm rot="13500000" flipV="1">
            <a:off x="1512277" y="2840042"/>
            <a:ext cx="214196" cy="933178"/>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2" name="Oval 41">
            <a:extLst>
              <a:ext uri="{FF2B5EF4-FFF2-40B4-BE49-F238E27FC236}">
                <a16:creationId xmlns:a16="http://schemas.microsoft.com/office/drawing/2014/main" id="{33781B6C-21AD-489D-A3CB-522BB2AC543F}"/>
              </a:ext>
            </a:extLst>
          </p:cNvPr>
          <p:cNvSpPr>
            <a:spLocks noChangeAspect="1"/>
          </p:cNvSpPr>
          <p:nvPr/>
        </p:nvSpPr>
        <p:spPr>
          <a:xfrm>
            <a:off x="1780661" y="385236"/>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51" name="Group 50">
            <a:extLst>
              <a:ext uri="{FF2B5EF4-FFF2-40B4-BE49-F238E27FC236}">
                <a16:creationId xmlns:a16="http://schemas.microsoft.com/office/drawing/2014/main" id="{01AD5B80-530E-44CD-8D4A-2796FB214CBF}"/>
              </a:ext>
            </a:extLst>
          </p:cNvPr>
          <p:cNvGrpSpPr/>
          <p:nvPr/>
        </p:nvGrpSpPr>
        <p:grpSpPr>
          <a:xfrm>
            <a:off x="623181" y="1514007"/>
            <a:ext cx="734257" cy="760506"/>
            <a:chOff x="5243759" y="1363788"/>
            <a:chExt cx="734257" cy="760506"/>
          </a:xfrm>
        </p:grpSpPr>
        <p:sp>
          <p:nvSpPr>
            <p:cNvPr id="52" name="Freeform 5">
              <a:extLst>
                <a:ext uri="{FF2B5EF4-FFF2-40B4-BE49-F238E27FC236}">
                  <a16:creationId xmlns:a16="http://schemas.microsoft.com/office/drawing/2014/main" id="{2F746AA8-9050-4515-9B17-BC8503685299}"/>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3" name="Freeform 6">
              <a:extLst>
                <a:ext uri="{FF2B5EF4-FFF2-40B4-BE49-F238E27FC236}">
                  <a16:creationId xmlns:a16="http://schemas.microsoft.com/office/drawing/2014/main" id="{23EC1AC3-1698-46D5-80B7-F22F15E1A5E4}"/>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4" name="Freeform 8">
              <a:extLst>
                <a:ext uri="{FF2B5EF4-FFF2-40B4-BE49-F238E27FC236}">
                  <a16:creationId xmlns:a16="http://schemas.microsoft.com/office/drawing/2014/main" id="{73766156-553C-46EB-93FA-4F37CC0FF5CF}"/>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1747413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lstStyle/>
          <a:p>
            <a:fld id="{9EE9E0E3-ECF6-4CFE-8698-AEFEBCECC3C0}" type="datetime2">
              <a:rPr lang="en-US" smtClean="0"/>
              <a:t>Wednesday, August 16, 2023</a:t>
            </a:fld>
            <a:endParaRPr lang="en-US"/>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lstStyle/>
          <a:p>
            <a:r>
              <a:rPr lang="en-US"/>
              <a:t>Sample Footer</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727598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778B0BE9-88B0-4883-9BA9-CD594C400EC1}"/>
              </a:ext>
            </a:extLst>
          </p:cNvPr>
          <p:cNvGrpSpPr/>
          <p:nvPr/>
        </p:nvGrpSpPr>
        <p:grpSpPr>
          <a:xfrm>
            <a:off x="4949631" y="5111861"/>
            <a:ext cx="1262947" cy="1335600"/>
            <a:chOff x="2678417" y="2427951"/>
            <a:chExt cx="1262947" cy="1335600"/>
          </a:xfrm>
        </p:grpSpPr>
        <p:sp>
          <p:nvSpPr>
            <p:cNvPr id="11" name="Freeform: Shape 10">
              <a:extLst>
                <a:ext uri="{FF2B5EF4-FFF2-40B4-BE49-F238E27FC236}">
                  <a16:creationId xmlns:a16="http://schemas.microsoft.com/office/drawing/2014/main" id="{C59DCBF3-7AFA-4CD1-A918-BC6DDE674E6C}"/>
                </a:ext>
              </a:extLst>
            </p:cNvPr>
            <p:cNvSpPr>
              <a:spLocks noChangeAspect="1"/>
            </p:cNvSpPr>
            <p:nvPr/>
          </p:nvSpPr>
          <p:spPr>
            <a:xfrm rot="2700000">
              <a:off x="2769891" y="2336477"/>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06964A02-96E1-4654-9187-DDDE7409F75B}"/>
                </a:ext>
              </a:extLst>
            </p:cNvPr>
            <p:cNvSpPr/>
            <p:nvPr/>
          </p:nvSpPr>
          <p:spPr>
            <a:xfrm rot="8100000">
              <a:off x="2784291" y="2683551"/>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BF3FF76C-A012-4CDA-8AE7-E9413955716A}"/>
              </a:ext>
            </a:extLst>
          </p:cNvPr>
          <p:cNvSpPr>
            <a:spLocks noGrp="1"/>
          </p:cNvSpPr>
          <p:nvPr>
            <p:ph type="title"/>
          </p:nvPr>
        </p:nvSpPr>
        <p:spPr>
          <a:xfrm>
            <a:off x="550863" y="549275"/>
            <a:ext cx="11090275" cy="984885"/>
          </a:xfrm>
        </p:spPr>
        <p:txBody>
          <a:bodyPr anchor="t">
            <a:normAutofit/>
          </a:bodyPr>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1A4C80-DC38-4641-924F-90D6078CF592}"/>
              </a:ext>
            </a:extLst>
          </p:cNvPr>
          <p:cNvSpPr>
            <a:spLocks noGrp="1"/>
          </p:cNvSpPr>
          <p:nvPr>
            <p:ph idx="1"/>
          </p:nvPr>
        </p:nvSpPr>
        <p:spPr>
          <a:xfrm>
            <a:off x="4295775" y="1750060"/>
            <a:ext cx="7345362" cy="4342765"/>
          </a:xfrm>
        </p:spPr>
        <p:txBody>
          <a:bodyPr>
            <a:norm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2C42771-D3A7-4072-85DC-B7C5E530E8AA}"/>
              </a:ext>
            </a:extLst>
          </p:cNvPr>
          <p:cNvSpPr>
            <a:spLocks noGrp="1"/>
          </p:cNvSpPr>
          <p:nvPr>
            <p:ph type="body" sz="half" idx="2"/>
          </p:nvPr>
        </p:nvSpPr>
        <p:spPr>
          <a:xfrm>
            <a:off x="550863" y="1750060"/>
            <a:ext cx="3565525" cy="434276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D47AB1-6EB5-4E2C-B4A7-42DC643E9FF9}"/>
              </a:ext>
            </a:extLst>
          </p:cNvPr>
          <p:cNvSpPr>
            <a:spLocks noGrp="1"/>
          </p:cNvSpPr>
          <p:nvPr>
            <p:ph type="dt" sz="half" idx="10"/>
          </p:nvPr>
        </p:nvSpPr>
        <p:spPr/>
        <p:txBody>
          <a:bodyPr/>
          <a:lstStyle/>
          <a:p>
            <a:fld id="{251462FC-960E-4740-921F-B36862979F21}" type="datetime2">
              <a:rPr lang="en-US" smtClean="0"/>
              <a:t>Wednesday, August 16, 2023</a:t>
            </a:fld>
            <a:endParaRPr lang="en-US"/>
          </a:p>
        </p:txBody>
      </p:sp>
      <p:sp>
        <p:nvSpPr>
          <p:cNvPr id="6" name="Footer Placeholder 5">
            <a:extLst>
              <a:ext uri="{FF2B5EF4-FFF2-40B4-BE49-F238E27FC236}">
                <a16:creationId xmlns:a16="http://schemas.microsoft.com/office/drawing/2014/main" id="{5BA9D15F-B6ED-46E1-9840-0B625880EE4B}"/>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CDAEB023-7A5E-4087-B75E-A38A80EE5D01}"/>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107099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F98F1FBA-F8BB-42CF-8B3E-D19AAFEE96C1}"/>
              </a:ext>
            </a:extLst>
          </p:cNvPr>
          <p:cNvGrpSpPr/>
          <p:nvPr/>
        </p:nvGrpSpPr>
        <p:grpSpPr>
          <a:xfrm>
            <a:off x="334964" y="5115518"/>
            <a:ext cx="734257" cy="760506"/>
            <a:chOff x="5243759" y="1363788"/>
            <a:chExt cx="734257" cy="760506"/>
          </a:xfrm>
        </p:grpSpPr>
        <p:sp>
          <p:nvSpPr>
            <p:cNvPr id="18" name="Freeform 5">
              <a:extLst>
                <a:ext uri="{FF2B5EF4-FFF2-40B4-BE49-F238E27FC236}">
                  <a16:creationId xmlns:a16="http://schemas.microsoft.com/office/drawing/2014/main" id="{60EE09DD-C3DB-4266-BCC3-A765CFFBF379}"/>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9" name="Freeform 6">
              <a:extLst>
                <a:ext uri="{FF2B5EF4-FFF2-40B4-BE49-F238E27FC236}">
                  <a16:creationId xmlns:a16="http://schemas.microsoft.com/office/drawing/2014/main" id="{5F301FE0-96DC-4EFB-BBEE-AED762C337C9}"/>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Freeform 8">
              <a:extLst>
                <a:ext uri="{FF2B5EF4-FFF2-40B4-BE49-F238E27FC236}">
                  <a16:creationId xmlns:a16="http://schemas.microsoft.com/office/drawing/2014/main" id="{3BEAD276-8850-4C0C-9777-8537000D522A}"/>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4E5EE0A0-B07E-479B-9684-4BD09FA4376C}"/>
              </a:ext>
            </a:extLst>
          </p:cNvPr>
          <p:cNvSpPr>
            <a:spLocks noGrp="1"/>
          </p:cNvSpPr>
          <p:nvPr>
            <p:ph type="title"/>
          </p:nvPr>
        </p:nvSpPr>
        <p:spPr>
          <a:xfrm>
            <a:off x="550863" y="575409"/>
            <a:ext cx="4500562" cy="984885"/>
          </a:xfrm>
        </p:spPr>
        <p:txBody>
          <a:bodyPr vert="horz" wrap="square" lIns="0" tIns="0" rIns="0" bIns="0" rtlCol="0" anchor="t" anchorCtr="0">
            <a:normAutofit/>
          </a:bodyPr>
          <a:lstStyle>
            <a:lvl1pPr>
              <a:defRPr lang="en-US" sz="3200" dirty="0"/>
            </a:lvl1pPr>
          </a:lstStyle>
          <a:p>
            <a:pPr lvl="0">
              <a:lnSpc>
                <a:spcPct val="100000"/>
              </a:lnSpc>
            </a:pPr>
            <a:r>
              <a:rPr lang="en-US"/>
              <a:t>Click to edit Master title style</a:t>
            </a:r>
            <a:endParaRPr lang="en-US" dirty="0"/>
          </a:p>
        </p:txBody>
      </p:sp>
      <p:sp>
        <p:nvSpPr>
          <p:cNvPr id="3" name="Picture Placeholder 2">
            <a:extLst>
              <a:ext uri="{FF2B5EF4-FFF2-40B4-BE49-F238E27FC236}">
                <a16:creationId xmlns:a16="http://schemas.microsoft.com/office/drawing/2014/main" id="{C11893A9-3462-4F51-83AE-5D2F124B985F}"/>
              </a:ext>
            </a:extLst>
          </p:cNvPr>
          <p:cNvSpPr>
            <a:spLocks noGrp="1"/>
          </p:cNvSpPr>
          <p:nvPr>
            <p:ph type="pic" idx="1"/>
          </p:nvPr>
        </p:nvSpPr>
        <p:spPr>
          <a:xfrm>
            <a:off x="5267324" y="575409"/>
            <a:ext cx="6373813" cy="5733316"/>
          </a:xfrm>
        </p:spPr>
        <p:txBody>
          <a:bodyPr>
            <a:normAutofit/>
          </a:bodyPr>
          <a:lstStyle>
            <a:lvl1pPr marL="0" indent="0">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BA9240C-79C0-4A88-A476-725DE1B9C28F}"/>
              </a:ext>
            </a:extLst>
          </p:cNvPr>
          <p:cNvSpPr>
            <a:spLocks noGrp="1"/>
          </p:cNvSpPr>
          <p:nvPr>
            <p:ph type="body" sz="half" idx="2"/>
          </p:nvPr>
        </p:nvSpPr>
        <p:spPr>
          <a:xfrm>
            <a:off x="550863" y="1776195"/>
            <a:ext cx="4500562" cy="4532530"/>
          </a:xfrm>
        </p:spPr>
        <p:txBody>
          <a:bodyPr anchor="t" anchorCtr="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D2D6F-49E8-4217-A908-2D9E43583589}"/>
              </a:ext>
            </a:extLst>
          </p:cNvPr>
          <p:cNvSpPr>
            <a:spLocks noGrp="1"/>
          </p:cNvSpPr>
          <p:nvPr>
            <p:ph type="dt" sz="half" idx="10"/>
          </p:nvPr>
        </p:nvSpPr>
        <p:spPr/>
        <p:txBody>
          <a:bodyPr/>
          <a:lstStyle/>
          <a:p>
            <a:fld id="{E50BC9E2-CB44-4C05-9BB5-496C18A241E0}" type="datetime2">
              <a:rPr lang="en-US" smtClean="0"/>
              <a:t>Wednesday, August 16, 2023</a:t>
            </a:fld>
            <a:endParaRPr lang="en-US"/>
          </a:p>
        </p:txBody>
      </p:sp>
      <p:sp>
        <p:nvSpPr>
          <p:cNvPr id="6" name="Footer Placeholder 5">
            <a:extLst>
              <a:ext uri="{FF2B5EF4-FFF2-40B4-BE49-F238E27FC236}">
                <a16:creationId xmlns:a16="http://schemas.microsoft.com/office/drawing/2014/main" id="{591C4440-6B8D-4A24-A807-8B1302A3DFAF}"/>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76CFE189-E20B-4108-B290-244424336512}"/>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652371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028302-E866-455D-8898-53623027543F}"/>
              </a:ext>
            </a:extLst>
          </p:cNvPr>
          <p:cNvSpPr>
            <a:spLocks noGrp="1"/>
          </p:cNvSpPr>
          <p:nvPr>
            <p:ph type="title"/>
          </p:nvPr>
        </p:nvSpPr>
        <p:spPr>
          <a:xfrm>
            <a:off x="550863" y="550800"/>
            <a:ext cx="11090275" cy="1333057"/>
          </a:xfrm>
          <a:prstGeom prst="rect">
            <a:avLst/>
          </a:prstGeom>
        </p:spPr>
        <p:txBody>
          <a:bodyPr vert="horz" wrap="square" lIns="0" tIns="0" rIns="0" bIns="0" rtlCol="0" anchor="t" anchorCtr="0">
            <a:normAutofit/>
          </a:body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BC94E72B-F0CF-4BC4-B509-A1C4508BE435}"/>
              </a:ext>
            </a:extLst>
          </p:cNvPr>
          <p:cNvSpPr>
            <a:spLocks noGrp="1"/>
          </p:cNvSpPr>
          <p:nvPr>
            <p:ph type="body" idx="1"/>
          </p:nvPr>
        </p:nvSpPr>
        <p:spPr>
          <a:xfrm>
            <a:off x="550863" y="2113862"/>
            <a:ext cx="11091600" cy="3978963"/>
          </a:xfrm>
          <a:prstGeom prst="rect">
            <a:avLst/>
          </a:prstGeom>
        </p:spPr>
        <p:txBody>
          <a:bodyPr vert="horz" wrap="square"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4ACE49D-C22F-4540-AC09-E421D2A2EDBE}"/>
              </a:ext>
            </a:extLst>
          </p:cNvPr>
          <p:cNvSpPr>
            <a:spLocks noGrp="1"/>
          </p:cNvSpPr>
          <p:nvPr>
            <p:ph type="dt" sz="half" idx="2"/>
          </p:nvPr>
        </p:nvSpPr>
        <p:spPr>
          <a:xfrm>
            <a:off x="550863" y="6507212"/>
            <a:ext cx="2628900" cy="153888"/>
          </a:xfrm>
          <a:prstGeom prst="rect">
            <a:avLst/>
          </a:prstGeom>
        </p:spPr>
        <p:txBody>
          <a:bodyPr vert="horz" wrap="square" lIns="0" tIns="0" rIns="0" bIns="0" rtlCol="0" anchor="ctr">
            <a:spAutoFit/>
          </a:bodyPr>
          <a:lstStyle>
            <a:lvl1pPr algn="l">
              <a:defRPr sz="900">
                <a:solidFill>
                  <a:schemeClr val="tx1">
                    <a:alpha val="80000"/>
                  </a:schemeClr>
                </a:solidFill>
              </a:defRPr>
            </a:lvl1pPr>
          </a:lstStyle>
          <a:p>
            <a:fld id="{246CB39B-5F4C-4A7E-9BE3-AAFD45576D16}" type="datetime2">
              <a:rPr lang="en-US" smtClean="0"/>
              <a:t>Wednesday, August 16, 2023</a:t>
            </a:fld>
            <a:endParaRPr lang="en-US" dirty="0"/>
          </a:p>
        </p:txBody>
      </p:sp>
      <p:sp>
        <p:nvSpPr>
          <p:cNvPr id="5" name="Footer Placeholder 4">
            <a:extLst>
              <a:ext uri="{FF2B5EF4-FFF2-40B4-BE49-F238E27FC236}">
                <a16:creationId xmlns:a16="http://schemas.microsoft.com/office/drawing/2014/main" id="{ACD5C3BE-317E-49E8-82B5-C8A7EC9C8A7E}"/>
              </a:ext>
            </a:extLst>
          </p:cNvPr>
          <p:cNvSpPr>
            <a:spLocks noGrp="1"/>
          </p:cNvSpPr>
          <p:nvPr>
            <p:ph type="ftr" sz="quarter" idx="3"/>
          </p:nvPr>
        </p:nvSpPr>
        <p:spPr>
          <a:xfrm>
            <a:off x="3359150" y="6507212"/>
            <a:ext cx="6379210" cy="153888"/>
          </a:xfrm>
          <a:prstGeom prst="rect">
            <a:avLst/>
          </a:prstGeom>
        </p:spPr>
        <p:txBody>
          <a:bodyPr vert="horz" wrap="square" lIns="0" tIns="0" rIns="0" bIns="0" rtlCol="0" anchor="ctr">
            <a:spAutoFit/>
          </a:bodyPr>
          <a:lstStyle>
            <a:lvl1pPr algn="l">
              <a:defRPr sz="900">
                <a:solidFill>
                  <a:schemeClr val="tx1">
                    <a:alpha val="80000"/>
                  </a:schemeClr>
                </a:solidFill>
              </a:defRPr>
            </a:lvl1pPr>
          </a:lstStyle>
          <a:p>
            <a:r>
              <a:rPr lang="en-US"/>
              <a:t>Sample Footer</a:t>
            </a:r>
            <a:endParaRPr lang="en-US" dirty="0"/>
          </a:p>
        </p:txBody>
      </p:sp>
      <p:sp>
        <p:nvSpPr>
          <p:cNvPr id="6" name="Slide Number Placeholder 5">
            <a:extLst>
              <a:ext uri="{FF2B5EF4-FFF2-40B4-BE49-F238E27FC236}">
                <a16:creationId xmlns:a16="http://schemas.microsoft.com/office/drawing/2014/main" id="{45574E12-6C16-431F-B2CE-E4B15916BA05}"/>
              </a:ext>
            </a:extLst>
          </p:cNvPr>
          <p:cNvSpPr>
            <a:spLocks noGrp="1"/>
          </p:cNvSpPr>
          <p:nvPr>
            <p:ph type="sldNum" sz="quarter" idx="4"/>
          </p:nvPr>
        </p:nvSpPr>
        <p:spPr>
          <a:xfrm>
            <a:off x="9948863" y="6507212"/>
            <a:ext cx="1692274" cy="153888"/>
          </a:xfrm>
          <a:prstGeom prst="rect">
            <a:avLst/>
          </a:prstGeom>
        </p:spPr>
        <p:txBody>
          <a:bodyPr vert="horz" wrap="square" lIns="0" tIns="0" rIns="0" bIns="0" rtlCol="0" anchor="ctr">
            <a:spAutoFit/>
          </a:bodyPr>
          <a:lstStyle>
            <a:lvl1pPr algn="r">
              <a:defRPr sz="900">
                <a:solidFill>
                  <a:schemeClr val="tx1">
                    <a:alpha val="80000"/>
                  </a:schemeClr>
                </a:solidFill>
              </a:defRPr>
            </a:lvl1pPr>
          </a:lstStyle>
          <a:p>
            <a:fld id="{DBA1B0FB-D917-4C8C-928F-313BD683BF39}" type="slidenum">
              <a:rPr lang="en-US" smtClean="0"/>
              <a:pPr/>
              <a:t>‹#›</a:t>
            </a:fld>
            <a:endParaRPr lang="en-US"/>
          </a:p>
        </p:txBody>
      </p:sp>
    </p:spTree>
    <p:extLst>
      <p:ext uri="{BB962C8B-B14F-4D97-AF65-F5344CB8AC3E}">
        <p14:creationId xmlns:p14="http://schemas.microsoft.com/office/powerpoint/2010/main" val="1898217500"/>
      </p:ext>
    </p:extLst>
  </p:cSld>
  <p:clrMap bg1="dk1" tx1="lt1" bg2="dk2" tx2="lt2" accent1="accent1" accent2="accent2" accent3="accent3" accent4="accent4" accent5="accent5" accent6="accent6" hlink="hlink" folHlink="folHlink"/>
  <p:sldLayoutIdLst>
    <p:sldLayoutId id="2147483736" r:id="rId1"/>
    <p:sldLayoutId id="2147483735" r:id="rId2"/>
    <p:sldLayoutId id="2147483734" r:id="rId3"/>
    <p:sldLayoutId id="2147483733" r:id="rId4"/>
    <p:sldLayoutId id="2147483732" r:id="rId5"/>
    <p:sldLayoutId id="2147483731" r:id="rId6"/>
    <p:sldLayoutId id="2147483730" r:id="rId7"/>
    <p:sldLayoutId id="2147483729" r:id="rId8"/>
    <p:sldLayoutId id="2147483728" r:id="rId9"/>
    <p:sldLayoutId id="2147483727" r:id="rId10"/>
    <p:sldLayoutId id="2147483726" r:id="rId11"/>
  </p:sldLayoutIdLst>
  <p:hf sldNum="0" hdr="0" ftr="0" dt="0"/>
  <p:txStyles>
    <p:titleStyle>
      <a:lvl1pPr algn="l" defTabSz="914400" rtl="0" eaLnBrk="1" latinLnBrk="0" hangingPunct="1">
        <a:lnSpc>
          <a:spcPct val="100000"/>
        </a:lnSpc>
        <a:spcBef>
          <a:spcPct val="0"/>
        </a:spcBef>
        <a:buNone/>
        <a:defRPr lang="en-US" sz="4800" kern="1200" dirty="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spcAft>
          <a:spcPts val="800"/>
        </a:spcAft>
        <a:buFont typeface="Arial" panose="020B0604020202020204" pitchFamily="34" charset="0"/>
        <a:buChar char="•"/>
        <a:defRPr sz="2000" kern="120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ncsrisk.org/adventist/"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andatedreporterca.com/"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5" name="Rectangle 84">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E0153D2F-CCE3-3087-83FD-1AAB0C1D2898}"/>
              </a:ext>
            </a:extLst>
          </p:cNvPr>
          <p:cNvPicPr>
            <a:picLocks noChangeAspect="1"/>
          </p:cNvPicPr>
          <p:nvPr/>
        </p:nvPicPr>
        <p:blipFill rotWithShape="1">
          <a:blip r:embed="rId2"/>
          <a:srcRect t="25000"/>
          <a:stretch/>
        </p:blipFill>
        <p:spPr>
          <a:xfrm>
            <a:off x="20" y="1"/>
            <a:ext cx="12191980" cy="6858000"/>
          </a:xfrm>
          <a:custGeom>
            <a:avLst/>
            <a:gdLst/>
            <a:ahLst/>
            <a:cxnLst/>
            <a:rect l="l" t="t" r="r" b="b"/>
            <a:pathLst>
              <a:path w="12192000" h="6858000">
                <a:moveTo>
                  <a:pt x="0" y="0"/>
                </a:moveTo>
                <a:lnTo>
                  <a:pt x="12192000" y="0"/>
                </a:lnTo>
                <a:lnTo>
                  <a:pt x="12192000" y="6858000"/>
                </a:lnTo>
                <a:lnTo>
                  <a:pt x="0" y="6858000"/>
                </a:lnTo>
                <a:close/>
              </a:path>
            </a:pathLst>
          </a:custGeom>
        </p:spPr>
      </p:pic>
      <p:sp>
        <p:nvSpPr>
          <p:cNvPr id="87" name="Rectangle 86">
            <a:extLst>
              <a:ext uri="{FF2B5EF4-FFF2-40B4-BE49-F238E27FC236}">
                <a16:creationId xmlns:a16="http://schemas.microsoft.com/office/drawing/2014/main" id="{3C64A91D-E535-4C24-A0E3-96A3810E3F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773729"/>
            <a:ext cx="12192000" cy="1084271"/>
          </a:xfrm>
          <a:prstGeom prst="rect">
            <a:avLst/>
          </a:prstGeom>
          <a:gradFill flip="none" rotWithShape="1">
            <a:gsLst>
              <a:gs pos="90000">
                <a:schemeClr val="bg2">
                  <a:alpha val="60000"/>
                </a:schemeClr>
              </a:gs>
              <a:gs pos="28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a:extLst>
              <a:ext uri="{FF2B5EF4-FFF2-40B4-BE49-F238E27FC236}">
                <a16:creationId xmlns:a16="http://schemas.microsoft.com/office/drawing/2014/main" id="{26FC4867-BA3E-4F8E-AB23-684F34DF3D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3"/>
            <a:ext cx="9000000" cy="6857998"/>
          </a:xfrm>
          <a:prstGeom prst="rect">
            <a:avLst/>
          </a:prstGeom>
          <a:gradFill flip="none" rotWithShape="1">
            <a:gsLst>
              <a:gs pos="50000">
                <a:schemeClr val="bg2">
                  <a:alpha val="60000"/>
                </a:schemeClr>
              </a:gs>
              <a:gs pos="0">
                <a:schemeClr val="bg2">
                  <a:alpha val="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D61194-12CC-EB09-C1ED-CC2A4F01B86D}"/>
              </a:ext>
            </a:extLst>
          </p:cNvPr>
          <p:cNvSpPr>
            <a:spLocks noGrp="1"/>
          </p:cNvSpPr>
          <p:nvPr>
            <p:ph type="ctrTitle"/>
          </p:nvPr>
        </p:nvSpPr>
        <p:spPr>
          <a:xfrm>
            <a:off x="550863" y="549275"/>
            <a:ext cx="7214503" cy="2986234"/>
          </a:xfrm>
        </p:spPr>
        <p:txBody>
          <a:bodyPr anchor="b">
            <a:normAutofit/>
          </a:bodyPr>
          <a:lstStyle/>
          <a:p>
            <a:r>
              <a:rPr lang="en-US" dirty="0"/>
              <a:t>SECC AB 506 Compliance in our Churches</a:t>
            </a:r>
          </a:p>
        </p:txBody>
      </p:sp>
      <p:sp>
        <p:nvSpPr>
          <p:cNvPr id="3" name="Subtitle 2">
            <a:extLst>
              <a:ext uri="{FF2B5EF4-FFF2-40B4-BE49-F238E27FC236}">
                <a16:creationId xmlns:a16="http://schemas.microsoft.com/office/drawing/2014/main" id="{61585712-55A2-B577-22FE-D89AE9256A4F}"/>
              </a:ext>
            </a:extLst>
          </p:cNvPr>
          <p:cNvSpPr>
            <a:spLocks noGrp="1"/>
          </p:cNvSpPr>
          <p:nvPr>
            <p:ph type="subTitle" idx="1"/>
          </p:nvPr>
        </p:nvSpPr>
        <p:spPr>
          <a:xfrm>
            <a:off x="550863" y="3827610"/>
            <a:ext cx="5437187" cy="2265216"/>
          </a:xfrm>
        </p:spPr>
        <p:txBody>
          <a:bodyPr>
            <a:normAutofit/>
          </a:bodyPr>
          <a:lstStyle/>
          <a:p>
            <a:r>
              <a:rPr lang="en-US" dirty="0">
                <a:solidFill>
                  <a:srgbClr val="FFFFFF"/>
                </a:solidFill>
              </a:rPr>
              <a:t>Anna Chung, Esq.</a:t>
            </a:r>
            <a:br>
              <a:rPr lang="en-US" dirty="0">
                <a:solidFill>
                  <a:srgbClr val="FFFFFF"/>
                </a:solidFill>
              </a:rPr>
            </a:br>
            <a:r>
              <a:rPr lang="en-US" dirty="0">
                <a:solidFill>
                  <a:srgbClr val="FFFFFF"/>
                </a:solidFill>
              </a:rPr>
              <a:t>General Counsel</a:t>
            </a:r>
            <a:br>
              <a:rPr lang="en-US" dirty="0">
                <a:solidFill>
                  <a:srgbClr val="FFFFFF"/>
                </a:solidFill>
              </a:rPr>
            </a:br>
            <a:r>
              <a:rPr lang="en-US" dirty="0">
                <a:solidFill>
                  <a:srgbClr val="FFFFFF"/>
                </a:solidFill>
              </a:rPr>
              <a:t>Southeastern California Conference </a:t>
            </a:r>
          </a:p>
          <a:p>
            <a:r>
              <a:rPr lang="en-US" i="1" dirty="0">
                <a:solidFill>
                  <a:srgbClr val="FFFFFF"/>
                </a:solidFill>
              </a:rPr>
              <a:t>Updated August 15, 2023</a:t>
            </a:r>
          </a:p>
        </p:txBody>
      </p:sp>
    </p:spTree>
    <p:extLst>
      <p:ext uri="{BB962C8B-B14F-4D97-AF65-F5344CB8AC3E}">
        <p14:creationId xmlns:p14="http://schemas.microsoft.com/office/powerpoint/2010/main" val="712185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1500"/>
                                  </p:stCondLst>
                                  <p:iterate>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700"/>
                                        <p:tgtEl>
                                          <p:spTgt spid="3">
                                            <p:txEl>
                                              <p:pRg st="1" end="1"/>
                                            </p:txEl>
                                          </p:spTgt>
                                        </p:tgtEl>
                                      </p:cBhvr>
                                    </p:animEffect>
                                  </p:childTnLst>
                                </p:cTn>
                              </p:par>
                              <p:par>
                                <p:cTn id="13" presetID="10" presetClass="entr" presetSubtype="0" fill="hold" grpId="0" nodeType="withEffect">
                                  <p:stCondLst>
                                    <p:cond delay="1000"/>
                                  </p:stCondLst>
                                  <p:iterate>
                                    <p:tmPct val="10000"/>
                                  </p:iterate>
                                  <p:childTnLst>
                                    <p:set>
                                      <p:cBhvr>
                                        <p:cTn id="14" dur="1" fill="hold">
                                          <p:stCondLst>
                                            <p:cond delay="0"/>
                                          </p:stCondLst>
                                        </p:cTn>
                                        <p:tgtEl>
                                          <p:spTgt spid="2"/>
                                        </p:tgtEl>
                                        <p:attrNameLst>
                                          <p:attrName>style.visibility</p:attrName>
                                        </p:attrNameLst>
                                      </p:cBhvr>
                                      <p:to>
                                        <p:strVal val="visible"/>
                                      </p:to>
                                    </p:set>
                                    <p:animEffect transition="in" filter="fade">
                                      <p:cBhvr>
                                        <p:cTn id="15"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185CBDA-A2F5-F26B-4E80-BA71617D2F39}"/>
              </a:ext>
            </a:extLst>
          </p:cNvPr>
          <p:cNvPicPr>
            <a:picLocks noChangeAspect="1"/>
          </p:cNvPicPr>
          <p:nvPr/>
        </p:nvPicPr>
        <p:blipFill rotWithShape="1">
          <a:blip r:embed="rId2">
            <a:alphaModFix amt="35000"/>
          </a:blip>
          <a:srcRect t="25000"/>
          <a:stretch/>
        </p:blipFill>
        <p:spPr>
          <a:xfrm>
            <a:off x="-7020" y="21095"/>
            <a:ext cx="12191980" cy="6858000"/>
          </a:xfrm>
          <a:custGeom>
            <a:avLst/>
            <a:gdLst/>
            <a:ahLst/>
            <a:cxnLst/>
            <a:rect l="l" t="t" r="r" b="b"/>
            <a:pathLst>
              <a:path w="12192000" h="6858000">
                <a:moveTo>
                  <a:pt x="0" y="0"/>
                </a:moveTo>
                <a:lnTo>
                  <a:pt x="12192000" y="0"/>
                </a:lnTo>
                <a:lnTo>
                  <a:pt x="12192000" y="6858000"/>
                </a:lnTo>
                <a:lnTo>
                  <a:pt x="0" y="6858000"/>
                </a:lnTo>
                <a:close/>
              </a:path>
            </a:pathLst>
          </a:custGeom>
        </p:spPr>
      </p:pic>
      <p:pic>
        <p:nvPicPr>
          <p:cNvPr id="5" name="Picture 4">
            <a:extLst>
              <a:ext uri="{FF2B5EF4-FFF2-40B4-BE49-F238E27FC236}">
                <a16:creationId xmlns:a16="http://schemas.microsoft.com/office/drawing/2014/main" id="{D9C2752E-7828-3951-A01E-E77CB28EB0EF}"/>
              </a:ext>
            </a:extLst>
          </p:cNvPr>
          <p:cNvPicPr>
            <a:picLocks noChangeAspect="1"/>
          </p:cNvPicPr>
          <p:nvPr/>
        </p:nvPicPr>
        <p:blipFill rotWithShape="1">
          <a:blip r:embed="rId2">
            <a:alphaModFix amt="35000"/>
          </a:blip>
          <a:srcRect t="25000"/>
          <a:stretch/>
        </p:blipFill>
        <p:spPr>
          <a:xfrm>
            <a:off x="18769" y="32816"/>
            <a:ext cx="12191980" cy="6858000"/>
          </a:xfrm>
          <a:custGeom>
            <a:avLst/>
            <a:gdLst/>
            <a:ahLst/>
            <a:cxnLst/>
            <a:rect l="l" t="t" r="r" b="b"/>
            <a:pathLst>
              <a:path w="12192000" h="6858000">
                <a:moveTo>
                  <a:pt x="0" y="0"/>
                </a:moveTo>
                <a:lnTo>
                  <a:pt x="12192000" y="0"/>
                </a:lnTo>
                <a:lnTo>
                  <a:pt x="12192000" y="6858000"/>
                </a:lnTo>
                <a:lnTo>
                  <a:pt x="0" y="6858000"/>
                </a:lnTo>
                <a:close/>
              </a:path>
            </a:pathLst>
          </a:custGeom>
        </p:spPr>
      </p:pic>
      <p:sp>
        <p:nvSpPr>
          <p:cNvPr id="2" name="Title 1">
            <a:extLst>
              <a:ext uri="{FF2B5EF4-FFF2-40B4-BE49-F238E27FC236}">
                <a16:creationId xmlns:a16="http://schemas.microsoft.com/office/drawing/2014/main" id="{BF085015-A7F9-A285-BDBB-94FED7AA687A}"/>
              </a:ext>
            </a:extLst>
          </p:cNvPr>
          <p:cNvSpPr>
            <a:spLocks noGrp="1"/>
          </p:cNvSpPr>
          <p:nvPr>
            <p:ph type="title"/>
          </p:nvPr>
        </p:nvSpPr>
        <p:spPr/>
        <p:txBody>
          <a:bodyPr>
            <a:normAutofit fontScale="90000"/>
          </a:bodyPr>
          <a:lstStyle/>
          <a:p>
            <a:br>
              <a:rPr lang="en-US" dirty="0"/>
            </a:br>
            <a:r>
              <a:rPr lang="en-US" dirty="0"/>
              <a:t>Two Adult Rule </a:t>
            </a:r>
          </a:p>
        </p:txBody>
      </p:sp>
      <p:sp>
        <p:nvSpPr>
          <p:cNvPr id="3" name="Content Placeholder 2">
            <a:extLst>
              <a:ext uri="{FF2B5EF4-FFF2-40B4-BE49-F238E27FC236}">
                <a16:creationId xmlns:a16="http://schemas.microsoft.com/office/drawing/2014/main" id="{7C18ABAC-9C53-CE2D-7D87-52815BE4AB89}"/>
              </a:ext>
            </a:extLst>
          </p:cNvPr>
          <p:cNvSpPr>
            <a:spLocks noGrp="1"/>
          </p:cNvSpPr>
          <p:nvPr>
            <p:ph idx="1"/>
          </p:nvPr>
        </p:nvSpPr>
        <p:spPr/>
        <p:txBody>
          <a:bodyPr>
            <a:normAutofit/>
          </a:bodyPr>
          <a:lstStyle/>
          <a:p>
            <a:r>
              <a:rPr lang="en-US" sz="1800" b="1" dirty="0">
                <a:solidFill>
                  <a:srgbClr val="FFFFFF"/>
                </a:solidFill>
              </a:rPr>
              <a:t>Unclear whether law requires two mandated reporters be on premises, or actively supervising that activity </a:t>
            </a:r>
          </a:p>
          <a:p>
            <a:r>
              <a:rPr lang="en-US" sz="1800" b="1" dirty="0">
                <a:solidFill>
                  <a:srgbClr val="FFFFFF"/>
                </a:solidFill>
              </a:rPr>
              <a:t>Volunteers (Level 1 or 2) are not considered mandated reporters at this time.</a:t>
            </a:r>
          </a:p>
          <a:p>
            <a:r>
              <a:rPr lang="en-US" sz="1800" b="1" kern="100" dirty="0">
                <a:solidFill>
                  <a:srgbClr val="FFFFFF"/>
                </a:solidFill>
                <a:ea typeface="Calibri" panose="020F0502020204030204" pitchFamily="34" charset="0"/>
                <a:cs typeface="Times New Roman" panose="02020603050405020304" pitchFamily="18" charset="0"/>
              </a:rPr>
              <a:t>Important to meet the </a:t>
            </a:r>
            <a:r>
              <a:rPr lang="en-US" sz="1800" b="1" kern="100" dirty="0">
                <a:solidFill>
                  <a:srgbClr val="FFFFFF"/>
                </a:solidFill>
                <a:effectLst/>
                <a:ea typeface="Calibri" panose="020F0502020204030204" pitchFamily="34" charset="0"/>
                <a:cs typeface="Times New Roman" panose="02020603050405020304" pitchFamily="18" charset="0"/>
              </a:rPr>
              <a:t>underlying principles and apply with consistency. </a:t>
            </a:r>
            <a:endParaRPr lang="en-US" sz="1800" b="1" dirty="0">
              <a:solidFill>
                <a:srgbClr val="FFFFFF"/>
              </a:solidFill>
            </a:endParaRPr>
          </a:p>
          <a:p>
            <a:pPr lvl="2"/>
            <a:r>
              <a:rPr lang="en-US" sz="1800" dirty="0">
                <a:solidFill>
                  <a:srgbClr val="FFFFFF"/>
                </a:solidFill>
              </a:rPr>
              <a:t>During busier times, ask church to assign another qualified employee to assist temporarily</a:t>
            </a:r>
          </a:p>
          <a:p>
            <a:pPr lvl="2"/>
            <a:r>
              <a:rPr lang="en-US" sz="1800" dirty="0">
                <a:solidFill>
                  <a:srgbClr val="FFFFFF"/>
                </a:solidFill>
              </a:rPr>
              <a:t>Make sure activities in the room are visible (large windows in doors and walls, leave doors open if no windows, install doors with glass windows, or have glass windows put into doors)</a:t>
            </a:r>
          </a:p>
          <a:p>
            <a:pPr lvl="2"/>
            <a:r>
              <a:rPr lang="en-US" sz="1800" dirty="0">
                <a:solidFill>
                  <a:srgbClr val="FFFFFF"/>
                </a:solidFill>
              </a:rPr>
              <a:t>Practice close monitoring and patrolling by a mandated reporter (”Supervising and walking around”)</a:t>
            </a:r>
          </a:p>
          <a:p>
            <a:pPr lvl="2"/>
            <a:r>
              <a:rPr lang="en-US" sz="1800" dirty="0">
                <a:solidFill>
                  <a:srgbClr val="FFFFFF"/>
                </a:solidFill>
              </a:rPr>
              <a:t>Sporadic visits from pastoral staff and supervisors/directors (“Drop ins”) </a:t>
            </a:r>
          </a:p>
          <a:p>
            <a:pPr lvl="2"/>
            <a:endParaRPr lang="en-US" sz="1800" dirty="0">
              <a:solidFill>
                <a:srgbClr val="FFFFFF"/>
              </a:solidFill>
            </a:endParaRPr>
          </a:p>
          <a:p>
            <a:pPr marL="0" indent="0">
              <a:buNone/>
            </a:pPr>
            <a:endParaRPr lang="en-US" dirty="0"/>
          </a:p>
        </p:txBody>
      </p:sp>
    </p:spTree>
    <p:extLst>
      <p:ext uri="{BB962C8B-B14F-4D97-AF65-F5344CB8AC3E}">
        <p14:creationId xmlns:p14="http://schemas.microsoft.com/office/powerpoint/2010/main" val="573145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85015-A7F9-A285-BDBB-94FED7AA687A}"/>
              </a:ext>
            </a:extLst>
          </p:cNvPr>
          <p:cNvSpPr>
            <a:spLocks noGrp="1"/>
          </p:cNvSpPr>
          <p:nvPr>
            <p:ph type="title"/>
          </p:nvPr>
        </p:nvSpPr>
        <p:spPr/>
        <p:txBody>
          <a:bodyPr>
            <a:normAutofit fontScale="90000"/>
          </a:bodyPr>
          <a:lstStyle/>
          <a:p>
            <a:br>
              <a:rPr lang="en-US"/>
            </a:br>
            <a:r>
              <a:rPr lang="en-US"/>
              <a:t>FAQs </a:t>
            </a:r>
            <a:endParaRPr lang="en-US" dirty="0"/>
          </a:p>
        </p:txBody>
      </p:sp>
      <p:sp>
        <p:nvSpPr>
          <p:cNvPr id="3" name="Content Placeholder 2">
            <a:extLst>
              <a:ext uri="{FF2B5EF4-FFF2-40B4-BE49-F238E27FC236}">
                <a16:creationId xmlns:a16="http://schemas.microsoft.com/office/drawing/2014/main" id="{7C18ABAC-9C53-CE2D-7D87-52815BE4AB89}"/>
              </a:ext>
            </a:extLst>
          </p:cNvPr>
          <p:cNvSpPr>
            <a:spLocks noGrp="1"/>
          </p:cNvSpPr>
          <p:nvPr>
            <p:ph idx="1"/>
          </p:nvPr>
        </p:nvSpPr>
        <p:spPr>
          <a:xfrm>
            <a:off x="550863" y="2113198"/>
            <a:ext cx="11090274" cy="4454869"/>
          </a:xfrm>
        </p:spPr>
        <p:txBody>
          <a:bodyPr>
            <a:normAutofit fontScale="85000" lnSpcReduction="20000"/>
          </a:bodyPr>
          <a:lstStyle/>
          <a:p>
            <a:pPr marL="560070" indent="-514350">
              <a:buFont typeface="+mj-lt"/>
              <a:buAutoNum type="arabicPeriod"/>
            </a:pPr>
            <a:r>
              <a:rPr lang="en-US" sz="2100" dirty="0">
                <a:solidFill>
                  <a:srgbClr val="FFFFFF"/>
                </a:solidFill>
              </a:rPr>
              <a:t>Are training certificates completed with another organization valid for employees/volunteers at our church so they don’t have to re-take the training? </a:t>
            </a:r>
            <a:r>
              <a:rPr lang="en-US" sz="2100" b="1" dirty="0">
                <a:solidFill>
                  <a:srgbClr val="FFFFFF"/>
                </a:solidFill>
              </a:rPr>
              <a:t>No – there are no exceptions.  They will have to take the training again when starting their engagement with SECC. </a:t>
            </a:r>
          </a:p>
          <a:p>
            <a:pPr marL="560070" indent="-514350">
              <a:buFont typeface="+mj-lt"/>
              <a:buAutoNum type="arabicPeriod"/>
            </a:pPr>
            <a:r>
              <a:rPr lang="en-US" sz="2100" dirty="0">
                <a:solidFill>
                  <a:srgbClr val="FFFFFF"/>
                </a:solidFill>
                <a:effectLst/>
                <a:ea typeface="Calibri" panose="020F0502020204030204" pitchFamily="34" charset="0"/>
                <a:cs typeface="Times New Roman" panose="02020603050405020304" pitchFamily="18" charset="0"/>
              </a:rPr>
              <a:t>What about those have already had a prior background check via Live Scan? </a:t>
            </a:r>
            <a:r>
              <a:rPr lang="en-US" sz="2100" b="1" dirty="0">
                <a:solidFill>
                  <a:srgbClr val="FFFFFF"/>
                </a:solidFill>
                <a:effectLst/>
                <a:ea typeface="Calibri" panose="020F0502020204030204" pitchFamily="34" charset="0"/>
                <a:cs typeface="Times New Roman" panose="02020603050405020304" pitchFamily="18" charset="0"/>
              </a:rPr>
              <a:t>There is no exception under the statute for someone who had  prior background check done, even if Live </a:t>
            </a:r>
            <a:r>
              <a:rPr lang="en-US" sz="2100" b="1" dirty="0">
                <a:solidFill>
                  <a:srgbClr val="FFFFFF"/>
                </a:solidFill>
                <a:ea typeface="Calibri" panose="020F0502020204030204" pitchFamily="34" charset="0"/>
                <a:cs typeface="Times New Roman" panose="02020603050405020304" pitchFamily="18" charset="0"/>
              </a:rPr>
              <a:t>S</a:t>
            </a:r>
            <a:r>
              <a:rPr lang="en-US" sz="2100" b="1" dirty="0">
                <a:solidFill>
                  <a:srgbClr val="FFFFFF"/>
                </a:solidFill>
                <a:effectLst/>
                <a:ea typeface="Calibri" panose="020F0502020204030204" pitchFamily="34" charset="0"/>
                <a:cs typeface="Times New Roman" panose="02020603050405020304" pitchFamily="18" charset="0"/>
              </a:rPr>
              <a:t>can. </a:t>
            </a:r>
            <a:r>
              <a:rPr lang="en-US" sz="2100" b="1" dirty="0">
                <a:solidFill>
                  <a:srgbClr val="FFFFFF"/>
                </a:solidFill>
                <a:ea typeface="Calibri" panose="020F0502020204030204" pitchFamily="34" charset="0"/>
                <a:cs typeface="Times New Roman" panose="02020603050405020304" pitchFamily="18" charset="0"/>
              </a:rPr>
              <a:t>One cannot use the background check performed by another entity. You must rerun the search under our Live Scan account and ORI number, only found on SECC’s “Request for Live Scan” form. </a:t>
            </a:r>
            <a:endParaRPr lang="en-US" sz="2100" dirty="0">
              <a:solidFill>
                <a:srgbClr val="FFFFFF"/>
              </a:solidFill>
            </a:endParaRPr>
          </a:p>
          <a:p>
            <a:pPr marL="560070" indent="-514350">
              <a:buFont typeface="+mj-lt"/>
              <a:buAutoNum type="arabicPeriod"/>
            </a:pPr>
            <a:r>
              <a:rPr lang="en-US" sz="2100" dirty="0">
                <a:solidFill>
                  <a:srgbClr val="FFFFFF"/>
                </a:solidFill>
              </a:rPr>
              <a:t>Do only new employees and new volunteers need to undergo the fingerprinted Live Scan? </a:t>
            </a:r>
            <a:r>
              <a:rPr lang="en-US" sz="2100" b="1" i="0" dirty="0">
                <a:solidFill>
                  <a:srgbClr val="FFFFFF"/>
                </a:solidFill>
                <a:effectLst/>
              </a:rPr>
              <a:t>AB506 requires that all administrators, employees and regular volunteers shall undergo the Live Scan background check, regardless of when they undertook their respective role.</a:t>
            </a:r>
          </a:p>
          <a:p>
            <a:pPr marL="560070" indent="-514350">
              <a:buFont typeface="+mj-lt"/>
              <a:buAutoNum type="arabicPeriod"/>
            </a:pPr>
            <a:r>
              <a:rPr lang="en-US" sz="2100" b="0" i="0" u="none" strike="noStrike" dirty="0">
                <a:solidFill>
                  <a:srgbClr val="FFFFFF"/>
                </a:solidFill>
                <a:effectLst/>
              </a:rPr>
              <a:t>What if a background check returns with something “flagged” for a volunteer? </a:t>
            </a:r>
            <a:r>
              <a:rPr lang="en-US" sz="2100" b="1" i="0" u="none" strike="noStrike" dirty="0">
                <a:solidFill>
                  <a:srgbClr val="FFFFFF"/>
                </a:solidFill>
                <a:effectLst/>
              </a:rPr>
              <a:t>The Conference has established guidelines it will use to establish the level of clearance for volunteer service and report to the church.</a:t>
            </a:r>
            <a:br>
              <a:rPr lang="en-US" sz="1600" dirty="0">
                <a:solidFill>
                  <a:srgbClr val="FFFFFF"/>
                </a:solidFill>
              </a:rPr>
            </a:br>
            <a:endParaRPr lang="en-US" sz="1800" b="1" dirty="0">
              <a:solidFill>
                <a:srgbClr val="FFFFFF"/>
              </a:solidFill>
            </a:endParaRPr>
          </a:p>
          <a:p>
            <a:pPr marL="45720" indent="0">
              <a:buNone/>
            </a:pPr>
            <a:endParaRPr lang="en-US" sz="1800" dirty="0">
              <a:solidFill>
                <a:srgbClr val="FFFFFF"/>
              </a:solidFill>
            </a:endParaRPr>
          </a:p>
        </p:txBody>
      </p:sp>
    </p:spTree>
    <p:extLst>
      <p:ext uri="{BB962C8B-B14F-4D97-AF65-F5344CB8AC3E}">
        <p14:creationId xmlns:p14="http://schemas.microsoft.com/office/powerpoint/2010/main" val="626365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85015-A7F9-A285-BDBB-94FED7AA687A}"/>
              </a:ext>
            </a:extLst>
          </p:cNvPr>
          <p:cNvSpPr>
            <a:spLocks noGrp="1"/>
          </p:cNvSpPr>
          <p:nvPr>
            <p:ph type="title"/>
          </p:nvPr>
        </p:nvSpPr>
        <p:spPr/>
        <p:txBody>
          <a:bodyPr>
            <a:normAutofit fontScale="90000"/>
          </a:bodyPr>
          <a:lstStyle/>
          <a:p>
            <a:br>
              <a:rPr lang="en-US" dirty="0"/>
            </a:br>
            <a:r>
              <a:rPr lang="en-US" dirty="0"/>
              <a:t>FAQs, continued. </a:t>
            </a:r>
          </a:p>
        </p:txBody>
      </p:sp>
      <p:sp>
        <p:nvSpPr>
          <p:cNvPr id="3" name="Content Placeholder 2">
            <a:extLst>
              <a:ext uri="{FF2B5EF4-FFF2-40B4-BE49-F238E27FC236}">
                <a16:creationId xmlns:a16="http://schemas.microsoft.com/office/drawing/2014/main" id="{7C18ABAC-9C53-CE2D-7D87-52815BE4AB89}"/>
              </a:ext>
            </a:extLst>
          </p:cNvPr>
          <p:cNvSpPr>
            <a:spLocks noGrp="1"/>
          </p:cNvSpPr>
          <p:nvPr>
            <p:ph idx="1"/>
          </p:nvPr>
        </p:nvSpPr>
        <p:spPr/>
        <p:txBody>
          <a:bodyPr>
            <a:normAutofit/>
          </a:bodyPr>
          <a:lstStyle/>
          <a:p>
            <a:pPr marL="560070" indent="-514350">
              <a:buFont typeface="+mj-lt"/>
              <a:buAutoNum type="arabicPeriod"/>
            </a:pPr>
            <a:r>
              <a:rPr lang="en-US" sz="1800" dirty="0">
                <a:solidFill>
                  <a:srgbClr val="FFFFFF"/>
                </a:solidFill>
              </a:rPr>
              <a:t>Do all employees, regardless of their interaction(s) with children, need to take the mandated reporter training? </a:t>
            </a:r>
            <a:r>
              <a:rPr lang="en-US" sz="1800" b="1" dirty="0">
                <a:solidFill>
                  <a:srgbClr val="FFFFFF"/>
                </a:solidFill>
              </a:rPr>
              <a:t>Yes, this is a requirement for all employees of SECC, whether they work with children or not.</a:t>
            </a:r>
          </a:p>
          <a:p>
            <a:pPr marL="560070" indent="-514350">
              <a:buFont typeface="+mj-lt"/>
              <a:buAutoNum type="arabicPeriod"/>
            </a:pPr>
            <a:r>
              <a:rPr lang="en-US" sz="1800" dirty="0">
                <a:solidFill>
                  <a:srgbClr val="FFFFFF"/>
                </a:solidFill>
              </a:rPr>
              <a:t>Do all volunteers, regardless of their interaction(s) with children, need to take the mandated reporter training? </a:t>
            </a:r>
            <a:r>
              <a:rPr lang="en-US" sz="1800" b="1" dirty="0">
                <a:solidFill>
                  <a:srgbClr val="FFFFFF"/>
                </a:solidFill>
              </a:rPr>
              <a:t>No, AB506 only applies to “regular volunteers”  (or Level 2 Volunteers). However, this is the bare minimum standard, which is different from best practice. A best practice should be for every volunteer. </a:t>
            </a:r>
          </a:p>
          <a:p>
            <a:pPr marL="560070" indent="-514350">
              <a:buFont typeface="+mj-lt"/>
              <a:buAutoNum type="arabicPeriod"/>
            </a:pPr>
            <a:r>
              <a:rPr lang="en-US" sz="1800" dirty="0">
                <a:solidFill>
                  <a:srgbClr val="FFFFFF"/>
                </a:solidFill>
                <a:effectLst/>
                <a:ea typeface="Calibri" panose="020F0502020204030204" pitchFamily="34" charset="0"/>
                <a:cs typeface="Times New Roman" panose="02020603050405020304" pitchFamily="18" charset="0"/>
              </a:rPr>
              <a:t>What if someone refuses to get a Background Check? </a:t>
            </a:r>
            <a:r>
              <a:rPr lang="en-US" sz="1800" b="1" dirty="0">
                <a:solidFill>
                  <a:srgbClr val="FFFFFF"/>
                </a:solidFill>
                <a:effectLst/>
                <a:ea typeface="Calibri" panose="020F0502020204030204" pitchFamily="34" charset="0"/>
                <a:cs typeface="Times New Roman" panose="02020603050405020304" pitchFamily="18" charset="0"/>
              </a:rPr>
              <a:t>You </a:t>
            </a:r>
            <a:r>
              <a:rPr lang="en-US" sz="1800" b="1" dirty="0">
                <a:solidFill>
                  <a:srgbClr val="FFFFFF"/>
                </a:solidFill>
                <a:ea typeface="Calibri" panose="020F0502020204030204" pitchFamily="34" charset="0"/>
                <a:cs typeface="Times New Roman" panose="02020603050405020304" pitchFamily="18" charset="0"/>
              </a:rPr>
              <a:t>c</a:t>
            </a:r>
            <a:r>
              <a:rPr lang="en-US" sz="1800" b="1" dirty="0">
                <a:solidFill>
                  <a:srgbClr val="FFFFFF"/>
                </a:solidFill>
                <a:effectLst/>
                <a:ea typeface="Calibri" panose="020F0502020204030204" pitchFamily="34" charset="0"/>
                <a:cs typeface="Times New Roman" panose="02020603050405020304" pitchFamily="18" charset="0"/>
              </a:rPr>
              <a:t>annot continue to employ or engage the services of an individual who refuses to comply with the law. </a:t>
            </a:r>
          </a:p>
          <a:p>
            <a:pPr marL="560070" indent="-514350">
              <a:buFont typeface="+mj-lt"/>
              <a:buAutoNum type="arabicPeriod"/>
            </a:pPr>
            <a:r>
              <a:rPr lang="en-US" sz="1800" dirty="0">
                <a:solidFill>
                  <a:srgbClr val="FFFFFF"/>
                </a:solidFill>
              </a:rPr>
              <a:t>Are volunteers, Level 1 or Level 2, considered mandated reporters? </a:t>
            </a:r>
            <a:r>
              <a:rPr lang="en-US" sz="1800" b="1" dirty="0">
                <a:solidFill>
                  <a:srgbClr val="FFFFFF"/>
                </a:solidFill>
              </a:rPr>
              <a:t>No, volunteers are not mandated reporters but are encouraged to obtain training in the identification and reporting of child abuse and neglect and are further encouraged to report known or suspected instances of child abuse or neglect.</a:t>
            </a:r>
          </a:p>
          <a:p>
            <a:pPr marL="560070" indent="-514350">
              <a:buFont typeface="+mj-lt"/>
              <a:buAutoNum type="arabicPeriod"/>
            </a:pPr>
            <a:endParaRPr lang="en-US" sz="1800" b="1" dirty="0">
              <a:solidFill>
                <a:srgbClr val="FFFFFF"/>
              </a:solidFill>
              <a:effectLst/>
              <a:ea typeface="Calibri" panose="020F0502020204030204" pitchFamily="34" charset="0"/>
              <a:cs typeface="Times New Roman" panose="02020603050405020304" pitchFamily="18" charset="0"/>
            </a:endParaRPr>
          </a:p>
          <a:p>
            <a:pPr marL="560070" indent="-514350">
              <a:buFont typeface="+mj-lt"/>
              <a:buAutoNum type="arabicPeriod"/>
            </a:pPr>
            <a:endParaRPr lang="en-US" sz="1500" b="1" dirty="0">
              <a:solidFill>
                <a:srgbClr val="FFFFFF"/>
              </a:solidFill>
            </a:endParaRPr>
          </a:p>
        </p:txBody>
      </p:sp>
    </p:spTree>
    <p:extLst>
      <p:ext uri="{BB962C8B-B14F-4D97-AF65-F5344CB8AC3E}">
        <p14:creationId xmlns:p14="http://schemas.microsoft.com/office/powerpoint/2010/main" val="4105038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D61194-12CC-EB09-C1ED-CC2A4F01B86D}"/>
              </a:ext>
            </a:extLst>
          </p:cNvPr>
          <p:cNvSpPr>
            <a:spLocks noGrp="1"/>
          </p:cNvSpPr>
          <p:nvPr>
            <p:ph type="ctrTitle"/>
          </p:nvPr>
        </p:nvSpPr>
        <p:spPr>
          <a:xfrm>
            <a:off x="550863" y="1867438"/>
            <a:ext cx="5437187" cy="2986234"/>
          </a:xfrm>
        </p:spPr>
        <p:txBody>
          <a:bodyPr anchor="b">
            <a:normAutofit/>
          </a:bodyPr>
          <a:lstStyle/>
          <a:p>
            <a:pPr>
              <a:lnSpc>
                <a:spcPct val="90000"/>
              </a:lnSpc>
            </a:pPr>
            <a:r>
              <a:rPr lang="en-US" sz="5000" dirty="0"/>
              <a:t>Thank you for making child safety a top priority in our churches. </a:t>
            </a:r>
          </a:p>
        </p:txBody>
      </p:sp>
      <p:pic>
        <p:nvPicPr>
          <p:cNvPr id="4" name="Picture 3">
            <a:extLst>
              <a:ext uri="{FF2B5EF4-FFF2-40B4-BE49-F238E27FC236}">
                <a16:creationId xmlns:a16="http://schemas.microsoft.com/office/drawing/2014/main" id="{E0153D2F-CCE3-3087-83FD-1AAB0C1D2898}"/>
              </a:ext>
            </a:extLst>
          </p:cNvPr>
          <p:cNvPicPr>
            <a:picLocks noChangeAspect="1"/>
          </p:cNvPicPr>
          <p:nvPr/>
        </p:nvPicPr>
        <p:blipFill rotWithShape="1">
          <a:blip r:embed="rId2"/>
          <a:srcRect l="14405" r="10595"/>
          <a:stretch/>
        </p:blipFill>
        <p:spPr>
          <a:xfrm>
            <a:off x="6508749" y="862806"/>
            <a:ext cx="5132388" cy="5132388"/>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grpSp>
        <p:nvGrpSpPr>
          <p:cNvPr id="11" name="Group 10">
            <a:extLst>
              <a:ext uri="{FF2B5EF4-FFF2-40B4-BE49-F238E27FC236}">
                <a16:creationId xmlns:a16="http://schemas.microsoft.com/office/drawing/2014/main" id="{73840CF4-F848-4FE0-AEA6-C9E806911B9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20950" y="549275"/>
            <a:ext cx="667802" cy="631474"/>
            <a:chOff x="10478914" y="1506691"/>
            <a:chExt cx="667802" cy="631474"/>
          </a:xfrm>
        </p:grpSpPr>
        <p:sp>
          <p:nvSpPr>
            <p:cNvPr id="12" name="Freeform: Shape 11">
              <a:extLst>
                <a:ext uri="{FF2B5EF4-FFF2-40B4-BE49-F238E27FC236}">
                  <a16:creationId xmlns:a16="http://schemas.microsoft.com/office/drawing/2014/main" id="{F4B46153-41DB-494F-9B08-EBCCF27283DD}"/>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3" name="Oval 12">
              <a:extLst>
                <a:ext uri="{FF2B5EF4-FFF2-40B4-BE49-F238E27FC236}">
                  <a16:creationId xmlns:a16="http://schemas.microsoft.com/office/drawing/2014/main" id="{7B6D42DA-2D84-4A50-A359-7A5C651B1C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15" name="Oval 14">
            <a:extLst>
              <a:ext uri="{FF2B5EF4-FFF2-40B4-BE49-F238E27FC236}">
                <a16:creationId xmlns:a16="http://schemas.microsoft.com/office/drawing/2014/main" id="{94459D96-B947-4C7F-8BCA-915F8B07C0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82954" y="5171203"/>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624037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0FDD39A-8D69-5944-E11D-6B138CF95423}"/>
              </a:ext>
            </a:extLst>
          </p:cNvPr>
          <p:cNvPicPr>
            <a:picLocks noChangeAspect="1"/>
          </p:cNvPicPr>
          <p:nvPr/>
        </p:nvPicPr>
        <p:blipFill rotWithShape="1">
          <a:blip r:embed="rId2">
            <a:alphaModFix amt="35000"/>
          </a:blip>
          <a:srcRect t="25000"/>
          <a:stretch/>
        </p:blipFill>
        <p:spPr>
          <a:xfrm>
            <a:off x="39876" y="25789"/>
            <a:ext cx="12191980" cy="6858000"/>
          </a:xfrm>
          <a:custGeom>
            <a:avLst/>
            <a:gdLst/>
            <a:ahLst/>
            <a:cxnLst/>
            <a:rect l="l" t="t" r="r" b="b"/>
            <a:pathLst>
              <a:path w="12192000" h="6858000">
                <a:moveTo>
                  <a:pt x="0" y="0"/>
                </a:moveTo>
                <a:lnTo>
                  <a:pt x="12192000" y="0"/>
                </a:lnTo>
                <a:lnTo>
                  <a:pt x="12192000" y="6858000"/>
                </a:lnTo>
                <a:lnTo>
                  <a:pt x="0" y="6858000"/>
                </a:lnTo>
                <a:close/>
              </a:path>
            </a:pathLst>
          </a:custGeom>
        </p:spPr>
      </p:pic>
      <p:pic>
        <p:nvPicPr>
          <p:cNvPr id="4" name="Picture 3">
            <a:extLst>
              <a:ext uri="{FF2B5EF4-FFF2-40B4-BE49-F238E27FC236}">
                <a16:creationId xmlns:a16="http://schemas.microsoft.com/office/drawing/2014/main" id="{B0E5CAE0-C523-83B8-F53E-A28C686F651D}"/>
              </a:ext>
            </a:extLst>
          </p:cNvPr>
          <p:cNvPicPr>
            <a:picLocks noChangeAspect="1"/>
          </p:cNvPicPr>
          <p:nvPr/>
        </p:nvPicPr>
        <p:blipFill rotWithShape="1">
          <a:blip r:embed="rId2">
            <a:alphaModFix amt="20000"/>
          </a:blip>
          <a:srcRect t="25000"/>
          <a:stretch/>
        </p:blipFill>
        <p:spPr>
          <a:xfrm>
            <a:off x="20" y="1"/>
            <a:ext cx="12191980" cy="6858000"/>
          </a:xfrm>
          <a:custGeom>
            <a:avLst/>
            <a:gdLst/>
            <a:ahLst/>
            <a:cxnLst/>
            <a:rect l="l" t="t" r="r" b="b"/>
            <a:pathLst>
              <a:path w="12192000" h="6858000">
                <a:moveTo>
                  <a:pt x="0" y="0"/>
                </a:moveTo>
                <a:lnTo>
                  <a:pt x="12192000" y="0"/>
                </a:lnTo>
                <a:lnTo>
                  <a:pt x="12192000" y="6858000"/>
                </a:lnTo>
                <a:lnTo>
                  <a:pt x="0" y="6858000"/>
                </a:lnTo>
                <a:close/>
              </a:path>
            </a:pathLst>
          </a:custGeom>
        </p:spPr>
      </p:pic>
      <p:sp>
        <p:nvSpPr>
          <p:cNvPr id="2" name="Title 1">
            <a:extLst>
              <a:ext uri="{FF2B5EF4-FFF2-40B4-BE49-F238E27FC236}">
                <a16:creationId xmlns:a16="http://schemas.microsoft.com/office/drawing/2014/main" id="{BF085015-A7F9-A285-BDBB-94FED7AA687A}"/>
              </a:ext>
            </a:extLst>
          </p:cNvPr>
          <p:cNvSpPr>
            <a:spLocks noGrp="1"/>
          </p:cNvSpPr>
          <p:nvPr>
            <p:ph type="title"/>
          </p:nvPr>
        </p:nvSpPr>
        <p:spPr/>
        <p:txBody>
          <a:bodyPr>
            <a:normAutofit fontScale="90000"/>
          </a:bodyPr>
          <a:lstStyle/>
          <a:p>
            <a:br>
              <a:rPr lang="en-US" dirty="0"/>
            </a:br>
            <a:r>
              <a:rPr lang="en-US" dirty="0"/>
              <a:t>Requirements to Know </a:t>
            </a:r>
          </a:p>
        </p:txBody>
      </p:sp>
      <p:sp>
        <p:nvSpPr>
          <p:cNvPr id="3" name="Content Placeholder 2">
            <a:extLst>
              <a:ext uri="{FF2B5EF4-FFF2-40B4-BE49-F238E27FC236}">
                <a16:creationId xmlns:a16="http://schemas.microsoft.com/office/drawing/2014/main" id="{7C18ABAC-9C53-CE2D-7D87-52815BE4AB89}"/>
              </a:ext>
            </a:extLst>
          </p:cNvPr>
          <p:cNvSpPr>
            <a:spLocks noGrp="1"/>
          </p:cNvSpPr>
          <p:nvPr>
            <p:ph idx="1"/>
          </p:nvPr>
        </p:nvSpPr>
        <p:spPr/>
        <p:txBody>
          <a:bodyPr>
            <a:normAutofit/>
          </a:bodyPr>
          <a:lstStyle/>
          <a:p>
            <a:pPr lvl="1"/>
            <a:r>
              <a:rPr lang="en-US" sz="3200" b="1" dirty="0">
                <a:solidFill>
                  <a:srgbClr val="FFFFFF"/>
                </a:solidFill>
              </a:rPr>
              <a:t>All SECC Administrators, Employees, and “Regular Volunteers” must complete the following</a:t>
            </a:r>
          </a:p>
          <a:p>
            <a:pPr lvl="2"/>
            <a:r>
              <a:rPr lang="en-US" sz="3200" dirty="0">
                <a:solidFill>
                  <a:srgbClr val="FFFFFF"/>
                </a:solidFill>
              </a:rPr>
              <a:t>(1) Training in Mandated Reporting </a:t>
            </a:r>
          </a:p>
          <a:p>
            <a:pPr lvl="2"/>
            <a:r>
              <a:rPr lang="en-US" sz="3200" dirty="0">
                <a:solidFill>
                  <a:srgbClr val="FFFFFF"/>
                </a:solidFill>
              </a:rPr>
              <a:t>(2) Live Scan Fingerprinted Background Check </a:t>
            </a:r>
          </a:p>
          <a:p>
            <a:pPr lvl="1"/>
            <a:r>
              <a:rPr lang="en-US" sz="3200" b="1" dirty="0">
                <a:solidFill>
                  <a:srgbClr val="FFFFFF"/>
                </a:solidFill>
              </a:rPr>
              <a:t>Two Adult Rule</a:t>
            </a:r>
          </a:p>
          <a:p>
            <a:pPr marL="0" indent="0">
              <a:buNone/>
            </a:pPr>
            <a:endParaRPr lang="en-US" dirty="0"/>
          </a:p>
        </p:txBody>
      </p:sp>
    </p:spTree>
    <p:extLst>
      <p:ext uri="{BB962C8B-B14F-4D97-AF65-F5344CB8AC3E}">
        <p14:creationId xmlns:p14="http://schemas.microsoft.com/office/powerpoint/2010/main" val="2843884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B9B3EBF-9974-C34D-3FE1-7304D3A63AA0}"/>
              </a:ext>
            </a:extLst>
          </p:cNvPr>
          <p:cNvPicPr>
            <a:picLocks noChangeAspect="1"/>
          </p:cNvPicPr>
          <p:nvPr/>
        </p:nvPicPr>
        <p:blipFill rotWithShape="1">
          <a:blip r:embed="rId2">
            <a:alphaModFix amt="20000"/>
          </a:blip>
          <a:srcRect t="25000"/>
          <a:stretch/>
        </p:blipFill>
        <p:spPr>
          <a:xfrm>
            <a:off x="11740" y="25789"/>
            <a:ext cx="12191980" cy="6858000"/>
          </a:xfrm>
          <a:custGeom>
            <a:avLst/>
            <a:gdLst/>
            <a:ahLst/>
            <a:cxnLst/>
            <a:rect l="l" t="t" r="r" b="b"/>
            <a:pathLst>
              <a:path w="12192000" h="6858000">
                <a:moveTo>
                  <a:pt x="0" y="0"/>
                </a:moveTo>
                <a:lnTo>
                  <a:pt x="12192000" y="0"/>
                </a:lnTo>
                <a:lnTo>
                  <a:pt x="12192000" y="6858000"/>
                </a:lnTo>
                <a:lnTo>
                  <a:pt x="0" y="6858000"/>
                </a:lnTo>
                <a:close/>
              </a:path>
            </a:pathLst>
          </a:custGeom>
        </p:spPr>
      </p:pic>
      <p:pic>
        <p:nvPicPr>
          <p:cNvPr id="4" name="Picture 3">
            <a:extLst>
              <a:ext uri="{FF2B5EF4-FFF2-40B4-BE49-F238E27FC236}">
                <a16:creationId xmlns:a16="http://schemas.microsoft.com/office/drawing/2014/main" id="{556D5651-654C-20B6-CF74-01E123FB4699}"/>
              </a:ext>
            </a:extLst>
          </p:cNvPr>
          <p:cNvPicPr>
            <a:picLocks noChangeAspect="1"/>
          </p:cNvPicPr>
          <p:nvPr/>
        </p:nvPicPr>
        <p:blipFill rotWithShape="1">
          <a:blip r:embed="rId2">
            <a:alphaModFix amt="35000"/>
          </a:blip>
          <a:srcRect t="25000"/>
          <a:stretch/>
        </p:blipFill>
        <p:spPr>
          <a:xfrm>
            <a:off x="20" y="1"/>
            <a:ext cx="12191980" cy="6858000"/>
          </a:xfrm>
          <a:custGeom>
            <a:avLst/>
            <a:gdLst/>
            <a:ahLst/>
            <a:cxnLst/>
            <a:rect l="l" t="t" r="r" b="b"/>
            <a:pathLst>
              <a:path w="12192000" h="6858000">
                <a:moveTo>
                  <a:pt x="0" y="0"/>
                </a:moveTo>
                <a:lnTo>
                  <a:pt x="12192000" y="0"/>
                </a:lnTo>
                <a:lnTo>
                  <a:pt x="12192000" y="6858000"/>
                </a:lnTo>
                <a:lnTo>
                  <a:pt x="0" y="6858000"/>
                </a:lnTo>
                <a:close/>
              </a:path>
            </a:pathLst>
          </a:custGeom>
        </p:spPr>
      </p:pic>
      <p:sp>
        <p:nvSpPr>
          <p:cNvPr id="2" name="Title 1">
            <a:extLst>
              <a:ext uri="{FF2B5EF4-FFF2-40B4-BE49-F238E27FC236}">
                <a16:creationId xmlns:a16="http://schemas.microsoft.com/office/drawing/2014/main" id="{BF085015-A7F9-A285-BDBB-94FED7AA687A}"/>
              </a:ext>
            </a:extLst>
          </p:cNvPr>
          <p:cNvSpPr>
            <a:spLocks noGrp="1"/>
          </p:cNvSpPr>
          <p:nvPr>
            <p:ph type="title"/>
          </p:nvPr>
        </p:nvSpPr>
        <p:spPr/>
        <p:txBody>
          <a:bodyPr>
            <a:normAutofit fontScale="90000"/>
          </a:bodyPr>
          <a:lstStyle/>
          <a:p>
            <a:br>
              <a:rPr lang="en-US" dirty="0"/>
            </a:br>
            <a:r>
              <a:rPr lang="en-US" dirty="0"/>
              <a:t>Level 1 Volunteer: Non-Regular Volunteers</a:t>
            </a:r>
          </a:p>
        </p:txBody>
      </p:sp>
      <p:sp>
        <p:nvSpPr>
          <p:cNvPr id="3" name="Content Placeholder 2">
            <a:extLst>
              <a:ext uri="{FF2B5EF4-FFF2-40B4-BE49-F238E27FC236}">
                <a16:creationId xmlns:a16="http://schemas.microsoft.com/office/drawing/2014/main" id="{7C18ABAC-9C53-CE2D-7D87-52815BE4AB89}"/>
              </a:ext>
            </a:extLst>
          </p:cNvPr>
          <p:cNvSpPr>
            <a:spLocks noGrp="1"/>
          </p:cNvSpPr>
          <p:nvPr>
            <p:ph idx="1"/>
          </p:nvPr>
        </p:nvSpPr>
        <p:spPr>
          <a:xfrm>
            <a:off x="550863" y="2113199"/>
            <a:ext cx="11090274" cy="4346978"/>
          </a:xfrm>
        </p:spPr>
        <p:txBody>
          <a:bodyPr>
            <a:normAutofit fontScale="77500" lnSpcReduction="20000"/>
          </a:bodyPr>
          <a:lstStyle/>
          <a:p>
            <a:r>
              <a:rPr lang="en-US" sz="2800" b="1" dirty="0">
                <a:solidFill>
                  <a:srgbClr val="FFFFFF"/>
                </a:solidFill>
              </a:rPr>
              <a:t>Minimal or no interaction with children</a:t>
            </a:r>
          </a:p>
          <a:p>
            <a:pPr lvl="1"/>
            <a:r>
              <a:rPr lang="en-US" sz="2200" dirty="0">
                <a:solidFill>
                  <a:srgbClr val="FFFFFF"/>
                </a:solidFill>
              </a:rPr>
              <a:t>“Child” means a person under the age of 18 years</a:t>
            </a:r>
          </a:p>
          <a:p>
            <a:pPr lvl="1"/>
            <a:r>
              <a:rPr lang="en-US" sz="2200" dirty="0">
                <a:solidFill>
                  <a:srgbClr val="FFFFFF"/>
                </a:solidFill>
              </a:rPr>
              <a:t>Examples: A/V or media volunteer, adult SS leader or young adult ministries leader</a:t>
            </a:r>
            <a:endParaRPr lang="en-US" sz="2800" b="1" dirty="0">
              <a:solidFill>
                <a:srgbClr val="FFFFFF"/>
              </a:solidFill>
            </a:endParaRPr>
          </a:p>
          <a:p>
            <a:r>
              <a:rPr lang="en-US" sz="2800" b="1" dirty="0">
                <a:solidFill>
                  <a:srgbClr val="FFFFFF"/>
                </a:solidFill>
              </a:rPr>
              <a:t>SECC Requirements</a:t>
            </a:r>
          </a:p>
          <a:p>
            <a:pPr lvl="1"/>
            <a:r>
              <a:rPr lang="en-US" sz="2500" dirty="0">
                <a:solidFill>
                  <a:srgbClr val="FFFFFF"/>
                </a:solidFill>
              </a:rPr>
              <a:t>(1) Sign and submit SECC Volunteer Acknowledgment Form</a:t>
            </a:r>
          </a:p>
          <a:p>
            <a:pPr lvl="1"/>
            <a:r>
              <a:rPr lang="en-US" sz="2500" b="0" i="0" u="none" strike="noStrike" dirty="0">
                <a:solidFill>
                  <a:srgbClr val="FFFFFF"/>
                </a:solidFill>
                <a:effectLst/>
              </a:rPr>
              <a:t>(2) Register with Sterling Volunteers at  </a:t>
            </a:r>
            <a:r>
              <a:rPr lang="en-US" sz="2500" b="0" i="0" u="sng" strike="noStrike" dirty="0">
                <a:solidFill>
                  <a:srgbClr val="FFFFFF"/>
                </a:solidFill>
                <a:effectLst/>
                <a:hlinkClick r:id="rId3">
                  <a:extLst>
                    <a:ext uri="{A12FA001-AC4F-418D-AE19-62706E023703}">
                      <ahyp:hlinkClr xmlns:ahyp="http://schemas.microsoft.com/office/drawing/2018/hyperlinkcolor" val="tx"/>
                    </a:ext>
                  </a:extLst>
                </a:hlinkClick>
              </a:rPr>
              <a:t>https://www.ncsrisk.org/adventist/ </a:t>
            </a:r>
            <a:r>
              <a:rPr lang="en-US" sz="2500" b="0" i="0" u="none" strike="noStrike" dirty="0">
                <a:solidFill>
                  <a:srgbClr val="FFFFFF"/>
                </a:solidFill>
                <a:effectLst/>
              </a:rPr>
              <a:t> and go through process (every two years) which provides</a:t>
            </a:r>
          </a:p>
          <a:p>
            <a:pPr lvl="2"/>
            <a:r>
              <a:rPr lang="en-US" sz="2500" b="0" i="0" u="none" strike="noStrike" dirty="0">
                <a:solidFill>
                  <a:srgbClr val="FFFFFF"/>
                </a:solidFill>
                <a:effectLst/>
              </a:rPr>
              <a:t>Child Safety Training</a:t>
            </a:r>
          </a:p>
          <a:p>
            <a:pPr lvl="2"/>
            <a:r>
              <a:rPr lang="en-US" sz="2500" b="0" i="0" u="none" strike="noStrike" dirty="0">
                <a:solidFill>
                  <a:srgbClr val="FFFFFF"/>
                </a:solidFill>
                <a:effectLst/>
              </a:rPr>
              <a:t>Background Check</a:t>
            </a:r>
          </a:p>
          <a:p>
            <a:pPr lvl="2"/>
            <a:r>
              <a:rPr lang="en-US" sz="2500" b="0" i="0" u="none" strike="noStrike" dirty="0">
                <a:solidFill>
                  <a:srgbClr val="FFFFFF"/>
                </a:solidFill>
                <a:effectLst/>
              </a:rPr>
              <a:t>If driving, MVR Check</a:t>
            </a:r>
          </a:p>
          <a:p>
            <a:pPr marL="914400" lvl="2" indent="0">
              <a:buNone/>
            </a:pPr>
            <a:endParaRPr lang="en-US" sz="2900" dirty="0">
              <a:solidFill>
                <a:srgbClr val="FFFFFF"/>
              </a:solidFill>
            </a:endParaRPr>
          </a:p>
          <a:p>
            <a:pPr lvl="2"/>
            <a:endParaRPr lang="en-US" sz="2900" dirty="0">
              <a:solidFill>
                <a:srgbClr val="FFFFFF"/>
              </a:solidFill>
            </a:endParaRPr>
          </a:p>
          <a:p>
            <a:pPr marL="0" indent="0">
              <a:buNone/>
            </a:pPr>
            <a:endParaRPr lang="en-US" dirty="0"/>
          </a:p>
        </p:txBody>
      </p:sp>
    </p:spTree>
    <p:extLst>
      <p:ext uri="{BB962C8B-B14F-4D97-AF65-F5344CB8AC3E}">
        <p14:creationId xmlns:p14="http://schemas.microsoft.com/office/powerpoint/2010/main" val="3099334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AAE9DB5-2696-26A9-D25F-2F8652EC13F6}"/>
              </a:ext>
            </a:extLst>
          </p:cNvPr>
          <p:cNvPicPr>
            <a:picLocks noChangeAspect="1"/>
          </p:cNvPicPr>
          <p:nvPr/>
        </p:nvPicPr>
        <p:blipFill rotWithShape="1">
          <a:blip r:embed="rId2">
            <a:alphaModFix amt="35000"/>
          </a:blip>
          <a:srcRect t="25000"/>
          <a:stretch/>
        </p:blipFill>
        <p:spPr>
          <a:xfrm>
            <a:off x="20" y="1"/>
            <a:ext cx="12191980" cy="6858000"/>
          </a:xfrm>
          <a:custGeom>
            <a:avLst/>
            <a:gdLst/>
            <a:ahLst/>
            <a:cxnLst/>
            <a:rect l="l" t="t" r="r" b="b"/>
            <a:pathLst>
              <a:path w="12192000" h="6858000">
                <a:moveTo>
                  <a:pt x="0" y="0"/>
                </a:moveTo>
                <a:lnTo>
                  <a:pt x="12192000" y="0"/>
                </a:lnTo>
                <a:lnTo>
                  <a:pt x="12192000" y="6858000"/>
                </a:lnTo>
                <a:lnTo>
                  <a:pt x="0" y="6858000"/>
                </a:lnTo>
                <a:close/>
              </a:path>
            </a:pathLst>
          </a:custGeom>
        </p:spPr>
      </p:pic>
      <p:pic>
        <p:nvPicPr>
          <p:cNvPr id="5" name="Picture 4">
            <a:extLst>
              <a:ext uri="{FF2B5EF4-FFF2-40B4-BE49-F238E27FC236}">
                <a16:creationId xmlns:a16="http://schemas.microsoft.com/office/drawing/2014/main" id="{B8DF38B7-2DC2-EAC4-DA8F-F9D4AC6DF9A6}"/>
              </a:ext>
            </a:extLst>
          </p:cNvPr>
          <p:cNvPicPr>
            <a:picLocks noChangeAspect="1"/>
          </p:cNvPicPr>
          <p:nvPr/>
        </p:nvPicPr>
        <p:blipFill rotWithShape="1">
          <a:blip r:embed="rId2">
            <a:alphaModFix amt="20000"/>
          </a:blip>
          <a:srcRect t="25000"/>
          <a:stretch/>
        </p:blipFill>
        <p:spPr>
          <a:xfrm>
            <a:off x="11741" y="25791"/>
            <a:ext cx="12191980" cy="6858000"/>
          </a:xfrm>
          <a:custGeom>
            <a:avLst/>
            <a:gdLst/>
            <a:ahLst/>
            <a:cxnLst/>
            <a:rect l="l" t="t" r="r" b="b"/>
            <a:pathLst>
              <a:path w="12192000" h="6858000">
                <a:moveTo>
                  <a:pt x="0" y="0"/>
                </a:moveTo>
                <a:lnTo>
                  <a:pt x="12192000" y="0"/>
                </a:lnTo>
                <a:lnTo>
                  <a:pt x="12192000" y="6858000"/>
                </a:lnTo>
                <a:lnTo>
                  <a:pt x="0" y="6858000"/>
                </a:lnTo>
                <a:close/>
              </a:path>
            </a:pathLst>
          </a:custGeom>
        </p:spPr>
      </p:pic>
      <p:sp>
        <p:nvSpPr>
          <p:cNvPr id="2" name="Title 1">
            <a:extLst>
              <a:ext uri="{FF2B5EF4-FFF2-40B4-BE49-F238E27FC236}">
                <a16:creationId xmlns:a16="http://schemas.microsoft.com/office/drawing/2014/main" id="{BF085015-A7F9-A285-BDBB-94FED7AA687A}"/>
              </a:ext>
            </a:extLst>
          </p:cNvPr>
          <p:cNvSpPr>
            <a:spLocks noGrp="1"/>
          </p:cNvSpPr>
          <p:nvPr>
            <p:ph type="title"/>
          </p:nvPr>
        </p:nvSpPr>
        <p:spPr/>
        <p:txBody>
          <a:bodyPr>
            <a:normAutofit fontScale="90000"/>
          </a:bodyPr>
          <a:lstStyle/>
          <a:p>
            <a:br>
              <a:rPr lang="en-US" dirty="0"/>
            </a:br>
            <a:r>
              <a:rPr lang="en-US" dirty="0"/>
              <a:t>Level 2 Volunteer: Regular Volunteers</a:t>
            </a:r>
          </a:p>
        </p:txBody>
      </p:sp>
      <p:sp>
        <p:nvSpPr>
          <p:cNvPr id="3" name="Content Placeholder 2">
            <a:extLst>
              <a:ext uri="{FF2B5EF4-FFF2-40B4-BE49-F238E27FC236}">
                <a16:creationId xmlns:a16="http://schemas.microsoft.com/office/drawing/2014/main" id="{7C18ABAC-9C53-CE2D-7D87-52815BE4AB89}"/>
              </a:ext>
            </a:extLst>
          </p:cNvPr>
          <p:cNvSpPr>
            <a:spLocks noGrp="1"/>
          </p:cNvSpPr>
          <p:nvPr>
            <p:ph idx="1"/>
          </p:nvPr>
        </p:nvSpPr>
        <p:spPr>
          <a:xfrm>
            <a:off x="550863" y="2113199"/>
            <a:ext cx="10843278" cy="3979625"/>
          </a:xfrm>
        </p:spPr>
        <p:txBody>
          <a:bodyPr>
            <a:normAutofit fontScale="77500" lnSpcReduction="20000"/>
          </a:bodyPr>
          <a:lstStyle/>
          <a:p>
            <a:r>
              <a:rPr lang="en-US" sz="3500" b="1" dirty="0">
                <a:solidFill>
                  <a:srgbClr val="FEFEFE"/>
                </a:solidFill>
              </a:rPr>
              <a:t>Volunteer who is at least 18 years old and has direct contact with or supervision of children for more than 16 </a:t>
            </a:r>
            <a:r>
              <a:rPr lang="en-US" sz="3500" b="1" dirty="0" err="1">
                <a:solidFill>
                  <a:srgbClr val="FEFEFE"/>
                </a:solidFill>
              </a:rPr>
              <a:t>hrs</a:t>
            </a:r>
            <a:r>
              <a:rPr lang="en-US" sz="3500" b="1" dirty="0">
                <a:solidFill>
                  <a:srgbClr val="FEFEFE"/>
                </a:solidFill>
              </a:rPr>
              <a:t>/month or 32 </a:t>
            </a:r>
            <a:r>
              <a:rPr lang="en-US" sz="3500" b="1" dirty="0" err="1">
                <a:solidFill>
                  <a:srgbClr val="FEFEFE"/>
                </a:solidFill>
              </a:rPr>
              <a:t>hrs</a:t>
            </a:r>
            <a:r>
              <a:rPr lang="en-US" sz="3500" b="1" dirty="0">
                <a:solidFill>
                  <a:srgbClr val="FEFEFE"/>
                </a:solidFill>
              </a:rPr>
              <a:t>/year.</a:t>
            </a:r>
          </a:p>
          <a:p>
            <a:pPr lvl="1"/>
            <a:r>
              <a:rPr lang="en-US" sz="2100" b="1" i="1" kern="100" dirty="0">
                <a:solidFill>
                  <a:srgbClr val="FEFEFE"/>
                </a:solidFill>
                <a:effectLst/>
                <a:ea typeface="Calibri" panose="020F0502020204030204" pitchFamily="34" charset="0"/>
                <a:cs typeface="Times New Roman" panose="02020603050405020304" pitchFamily="18" charset="0"/>
              </a:rPr>
              <a:t>Example: </a:t>
            </a:r>
            <a:r>
              <a:rPr lang="en-US" sz="2100" kern="100" dirty="0">
                <a:solidFill>
                  <a:srgbClr val="FEFEFE"/>
                </a:solidFill>
                <a:effectLst/>
                <a:ea typeface="Calibri" panose="020F0502020204030204" pitchFamily="34" charset="0"/>
                <a:cs typeface="Times New Roman" panose="02020603050405020304" pitchFamily="18" charset="0"/>
              </a:rPr>
              <a:t>If a Children’s Sabbath School teacher or Pathfinder leader, etc., spends even one hour/week with children throughout the entire year, that represents 52 hours a year. The fact that they are spending less than 16 </a:t>
            </a:r>
            <a:r>
              <a:rPr lang="en-US" sz="2100" kern="100" dirty="0" err="1">
                <a:solidFill>
                  <a:srgbClr val="FEFEFE"/>
                </a:solidFill>
                <a:effectLst/>
                <a:ea typeface="Calibri" panose="020F0502020204030204" pitchFamily="34" charset="0"/>
                <a:cs typeface="Times New Roman" panose="02020603050405020304" pitchFamily="18" charset="0"/>
              </a:rPr>
              <a:t>hrs</a:t>
            </a:r>
            <a:r>
              <a:rPr lang="en-US" sz="2100" kern="100" dirty="0">
                <a:solidFill>
                  <a:srgbClr val="FEFEFE"/>
                </a:solidFill>
                <a:effectLst/>
                <a:ea typeface="Calibri" panose="020F0502020204030204" pitchFamily="34" charset="0"/>
                <a:cs typeface="Times New Roman" panose="02020603050405020304" pitchFamily="18" charset="0"/>
              </a:rPr>
              <a:t>/month does not eliminate the 32 </a:t>
            </a:r>
            <a:r>
              <a:rPr lang="en-US" sz="2100" kern="100" dirty="0" err="1">
                <a:solidFill>
                  <a:srgbClr val="FEFEFE"/>
                </a:solidFill>
                <a:effectLst/>
                <a:ea typeface="Calibri" panose="020F0502020204030204" pitchFamily="34" charset="0"/>
                <a:cs typeface="Times New Roman" panose="02020603050405020304" pitchFamily="18" charset="0"/>
              </a:rPr>
              <a:t>hrs</a:t>
            </a:r>
            <a:r>
              <a:rPr lang="en-US" sz="2100" kern="100" dirty="0">
                <a:solidFill>
                  <a:srgbClr val="FEFEFE"/>
                </a:solidFill>
                <a:effectLst/>
                <a:ea typeface="Calibri" panose="020F0502020204030204" pitchFamily="34" charset="0"/>
                <a:cs typeface="Times New Roman" panose="02020603050405020304" pitchFamily="18" charset="0"/>
              </a:rPr>
              <a:t>/year defined mandate. </a:t>
            </a:r>
            <a:r>
              <a:rPr lang="en-US" sz="2100" kern="100" dirty="0">
                <a:solidFill>
                  <a:srgbClr val="FEFEFE"/>
                </a:solidFill>
                <a:ea typeface="Calibri" panose="020F0502020204030204" pitchFamily="34" charset="0"/>
                <a:cs typeface="Times New Roman" panose="02020603050405020304" pitchFamily="18" charset="0"/>
              </a:rPr>
              <a:t>They are a Level 2 Volunteer. </a:t>
            </a:r>
            <a:endParaRPr lang="en-US" sz="2100" kern="100" dirty="0">
              <a:solidFill>
                <a:srgbClr val="FEFEFE"/>
              </a:solidFill>
              <a:effectLst/>
              <a:ea typeface="Calibri" panose="020F0502020204030204" pitchFamily="34" charset="0"/>
              <a:cs typeface="Times New Roman" panose="02020603050405020304" pitchFamily="18" charset="0"/>
            </a:endParaRPr>
          </a:p>
          <a:p>
            <a:pPr lvl="1"/>
            <a:r>
              <a:rPr lang="en-US" sz="2100" b="1" i="1" kern="100" dirty="0">
                <a:solidFill>
                  <a:srgbClr val="FEFEFE"/>
                </a:solidFill>
                <a:effectLst/>
                <a:ea typeface="Calibri" panose="020F0502020204030204" pitchFamily="34" charset="0"/>
                <a:cs typeface="Times New Roman" panose="02020603050405020304" pitchFamily="18" charset="0"/>
              </a:rPr>
              <a:t>Example:</a:t>
            </a:r>
            <a:r>
              <a:rPr lang="en-US" sz="2100" kern="100" dirty="0">
                <a:solidFill>
                  <a:srgbClr val="FEFEFE"/>
                </a:solidFill>
                <a:effectLst/>
                <a:ea typeface="Calibri" panose="020F0502020204030204" pitchFamily="34" charset="0"/>
                <a:cs typeface="Times New Roman" panose="02020603050405020304" pitchFamily="18" charset="0"/>
              </a:rPr>
              <a:t> Any parent or guardian who chaperones an overnight youth trip for children would need to complete the Live Scan and mandated reporter training, as the time spent supervising children would represent around 48 hours. They are a Level </a:t>
            </a:r>
            <a:r>
              <a:rPr lang="en-US" sz="2100" kern="100" dirty="0">
                <a:solidFill>
                  <a:srgbClr val="FEFEFE"/>
                </a:solidFill>
                <a:ea typeface="Calibri" panose="020F0502020204030204" pitchFamily="34" charset="0"/>
                <a:cs typeface="Times New Roman" panose="02020603050405020304" pitchFamily="18" charset="0"/>
              </a:rPr>
              <a:t>2 </a:t>
            </a:r>
            <a:r>
              <a:rPr lang="en-US" sz="2100" kern="100" dirty="0">
                <a:solidFill>
                  <a:srgbClr val="FEFEFE"/>
                </a:solidFill>
                <a:effectLst/>
                <a:ea typeface="Calibri" panose="020F0502020204030204" pitchFamily="34" charset="0"/>
                <a:cs typeface="Times New Roman" panose="02020603050405020304" pitchFamily="18" charset="0"/>
              </a:rPr>
              <a:t>Volunteer. </a:t>
            </a:r>
          </a:p>
          <a:p>
            <a:pPr lvl="1"/>
            <a:r>
              <a:rPr lang="en-US" sz="2100" b="1" i="1" kern="100" dirty="0">
                <a:solidFill>
                  <a:srgbClr val="FEFEFE"/>
                </a:solidFill>
                <a:effectLst/>
                <a:ea typeface="Calibri" panose="020F0502020204030204" pitchFamily="34" charset="0"/>
                <a:cs typeface="Times New Roman" panose="02020603050405020304" pitchFamily="18" charset="0"/>
              </a:rPr>
              <a:t>Example:</a:t>
            </a:r>
            <a:r>
              <a:rPr lang="en-US" sz="2100" kern="100" dirty="0">
                <a:solidFill>
                  <a:srgbClr val="FEFEFE"/>
                </a:solidFill>
                <a:effectLst/>
                <a:ea typeface="Calibri" panose="020F0502020204030204" pitchFamily="34" charset="0"/>
                <a:cs typeface="Times New Roman" panose="02020603050405020304" pitchFamily="18" charset="0"/>
              </a:rPr>
              <a:t> Any adults who volunteer at recurring church activities and/or events where they are in charge of supervising children for more than 16 hours/month, or a total of 32 hours/year, including but not limited to Pathfinders or other youth ministry events, must complete the Live Scan and mandated reporter training. They are a Level </a:t>
            </a:r>
            <a:r>
              <a:rPr lang="en-US" sz="2100" kern="100" dirty="0">
                <a:solidFill>
                  <a:srgbClr val="FEFEFE"/>
                </a:solidFill>
                <a:ea typeface="Calibri" panose="020F0502020204030204" pitchFamily="34" charset="0"/>
                <a:cs typeface="Times New Roman" panose="02020603050405020304" pitchFamily="18" charset="0"/>
              </a:rPr>
              <a:t>2 </a:t>
            </a:r>
            <a:r>
              <a:rPr lang="en-US" sz="2100" kern="100" dirty="0">
                <a:solidFill>
                  <a:srgbClr val="FEFEFE"/>
                </a:solidFill>
                <a:effectLst/>
                <a:ea typeface="Calibri" panose="020F0502020204030204" pitchFamily="34" charset="0"/>
                <a:cs typeface="Times New Roman" panose="02020603050405020304" pitchFamily="18" charset="0"/>
              </a:rPr>
              <a:t>Volunteer.  </a:t>
            </a:r>
            <a:endParaRPr lang="en-US" sz="2100" dirty="0">
              <a:solidFill>
                <a:srgbClr val="FEFEFE"/>
              </a:solidFill>
            </a:endParaRPr>
          </a:p>
          <a:p>
            <a:r>
              <a:rPr lang="en-US" sz="3500" b="1" dirty="0">
                <a:solidFill>
                  <a:srgbClr val="FEFEFE"/>
                </a:solidFill>
              </a:rPr>
              <a:t>All Level 2 Volunteers must comply with AB 506 Requirements </a:t>
            </a:r>
          </a:p>
          <a:p>
            <a:pPr marL="914400" lvl="2" indent="0">
              <a:buNone/>
            </a:pPr>
            <a:endParaRPr lang="en-US" sz="2900" dirty="0">
              <a:solidFill>
                <a:srgbClr val="FFFFFF"/>
              </a:solidFill>
            </a:endParaRPr>
          </a:p>
          <a:p>
            <a:pPr lvl="2"/>
            <a:endParaRPr lang="en-US" sz="2900" dirty="0">
              <a:solidFill>
                <a:srgbClr val="FFFFFF"/>
              </a:solidFill>
            </a:endParaRPr>
          </a:p>
          <a:p>
            <a:pPr marL="0" indent="0">
              <a:buNone/>
            </a:pPr>
            <a:endParaRPr lang="en-US" dirty="0"/>
          </a:p>
        </p:txBody>
      </p:sp>
    </p:spTree>
    <p:extLst>
      <p:ext uri="{BB962C8B-B14F-4D97-AF65-F5344CB8AC3E}">
        <p14:creationId xmlns:p14="http://schemas.microsoft.com/office/powerpoint/2010/main" val="2254799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F9BB612-2053-241C-3931-418BE9AF9F67}"/>
              </a:ext>
            </a:extLst>
          </p:cNvPr>
          <p:cNvPicPr>
            <a:picLocks noChangeAspect="1"/>
          </p:cNvPicPr>
          <p:nvPr/>
        </p:nvPicPr>
        <p:blipFill rotWithShape="1">
          <a:blip r:embed="rId2">
            <a:alphaModFix amt="20000"/>
          </a:blip>
          <a:srcRect t="25000"/>
          <a:stretch/>
        </p:blipFill>
        <p:spPr>
          <a:xfrm>
            <a:off x="37529" y="9376"/>
            <a:ext cx="12191980" cy="6858000"/>
          </a:xfrm>
          <a:custGeom>
            <a:avLst/>
            <a:gdLst/>
            <a:ahLst/>
            <a:cxnLst/>
            <a:rect l="l" t="t" r="r" b="b"/>
            <a:pathLst>
              <a:path w="12192000" h="6858000">
                <a:moveTo>
                  <a:pt x="0" y="0"/>
                </a:moveTo>
                <a:lnTo>
                  <a:pt x="12192000" y="0"/>
                </a:lnTo>
                <a:lnTo>
                  <a:pt x="12192000" y="6858000"/>
                </a:lnTo>
                <a:lnTo>
                  <a:pt x="0" y="6858000"/>
                </a:lnTo>
                <a:close/>
              </a:path>
            </a:pathLst>
          </a:custGeom>
        </p:spPr>
      </p:pic>
      <p:pic>
        <p:nvPicPr>
          <p:cNvPr id="4" name="Picture 3">
            <a:extLst>
              <a:ext uri="{FF2B5EF4-FFF2-40B4-BE49-F238E27FC236}">
                <a16:creationId xmlns:a16="http://schemas.microsoft.com/office/drawing/2014/main" id="{8CC166A9-C80E-B35B-5189-2FCDEFE86C73}"/>
              </a:ext>
            </a:extLst>
          </p:cNvPr>
          <p:cNvPicPr>
            <a:picLocks noChangeAspect="1"/>
          </p:cNvPicPr>
          <p:nvPr/>
        </p:nvPicPr>
        <p:blipFill rotWithShape="1">
          <a:blip r:embed="rId2">
            <a:alphaModFix amt="35000"/>
          </a:blip>
          <a:srcRect t="25000"/>
          <a:stretch/>
        </p:blipFill>
        <p:spPr>
          <a:xfrm>
            <a:off x="11741" y="25791"/>
            <a:ext cx="12191980" cy="6858000"/>
          </a:xfrm>
          <a:custGeom>
            <a:avLst/>
            <a:gdLst/>
            <a:ahLst/>
            <a:cxnLst/>
            <a:rect l="l" t="t" r="r" b="b"/>
            <a:pathLst>
              <a:path w="12192000" h="6858000">
                <a:moveTo>
                  <a:pt x="0" y="0"/>
                </a:moveTo>
                <a:lnTo>
                  <a:pt x="12192000" y="0"/>
                </a:lnTo>
                <a:lnTo>
                  <a:pt x="12192000" y="6858000"/>
                </a:lnTo>
                <a:lnTo>
                  <a:pt x="0" y="6858000"/>
                </a:lnTo>
                <a:close/>
              </a:path>
            </a:pathLst>
          </a:custGeom>
        </p:spPr>
      </p:pic>
      <p:sp>
        <p:nvSpPr>
          <p:cNvPr id="2" name="Title 1">
            <a:extLst>
              <a:ext uri="{FF2B5EF4-FFF2-40B4-BE49-F238E27FC236}">
                <a16:creationId xmlns:a16="http://schemas.microsoft.com/office/drawing/2014/main" id="{BF085015-A7F9-A285-BDBB-94FED7AA687A}"/>
              </a:ext>
            </a:extLst>
          </p:cNvPr>
          <p:cNvSpPr>
            <a:spLocks noGrp="1"/>
          </p:cNvSpPr>
          <p:nvPr>
            <p:ph type="title"/>
          </p:nvPr>
        </p:nvSpPr>
        <p:spPr/>
        <p:txBody>
          <a:bodyPr>
            <a:normAutofit fontScale="90000"/>
          </a:bodyPr>
          <a:lstStyle/>
          <a:p>
            <a:br>
              <a:rPr lang="en-US" dirty="0"/>
            </a:br>
            <a:r>
              <a:rPr lang="en-US" dirty="0"/>
              <a:t>Training Requirements </a:t>
            </a:r>
          </a:p>
        </p:txBody>
      </p:sp>
      <p:sp>
        <p:nvSpPr>
          <p:cNvPr id="3" name="Content Placeholder 2">
            <a:extLst>
              <a:ext uri="{FF2B5EF4-FFF2-40B4-BE49-F238E27FC236}">
                <a16:creationId xmlns:a16="http://schemas.microsoft.com/office/drawing/2014/main" id="{7C18ABAC-9C53-CE2D-7D87-52815BE4AB89}"/>
              </a:ext>
            </a:extLst>
          </p:cNvPr>
          <p:cNvSpPr>
            <a:spLocks noGrp="1"/>
          </p:cNvSpPr>
          <p:nvPr>
            <p:ph idx="1"/>
          </p:nvPr>
        </p:nvSpPr>
        <p:spPr/>
        <p:txBody>
          <a:bodyPr>
            <a:normAutofit fontScale="70000" lnSpcReduction="20000"/>
          </a:bodyPr>
          <a:lstStyle/>
          <a:p>
            <a:r>
              <a:rPr lang="en-US" sz="2800" b="1" dirty="0">
                <a:solidFill>
                  <a:srgbClr val="FFFFFF"/>
                </a:solidFill>
              </a:rPr>
              <a:t>Training Topics: Child Abuse &amp; Neglect Identification &amp; Mandated Reporting</a:t>
            </a:r>
          </a:p>
          <a:p>
            <a:r>
              <a:rPr lang="en-US" sz="2800" b="1" dirty="0">
                <a:solidFill>
                  <a:srgbClr val="FFFFFF"/>
                </a:solidFill>
              </a:rPr>
              <a:t>Where To Get the Training</a:t>
            </a:r>
          </a:p>
          <a:p>
            <a:pPr lvl="1"/>
            <a:r>
              <a:rPr lang="en-US" sz="1900" dirty="0">
                <a:solidFill>
                  <a:srgbClr val="FFFFFF"/>
                </a:solidFill>
                <a:hlinkClick r:id="rId3">
                  <a:extLst>
                    <a:ext uri="{A12FA001-AC4F-418D-AE19-62706E023703}">
                      <ahyp:hlinkClr xmlns:ahyp="http://schemas.microsoft.com/office/drawing/2018/hyperlinkcolor" val="tx"/>
                    </a:ext>
                  </a:extLst>
                </a:hlinkClick>
              </a:rPr>
              <a:t>Https://mandatedreporterca.com</a:t>
            </a:r>
            <a:endParaRPr lang="en-US" sz="1900" dirty="0">
              <a:solidFill>
                <a:srgbClr val="FFFFFF"/>
              </a:solidFill>
            </a:endParaRPr>
          </a:p>
          <a:p>
            <a:pPr lvl="1"/>
            <a:r>
              <a:rPr lang="en-US" sz="1900" dirty="0">
                <a:solidFill>
                  <a:srgbClr val="FFFFFF"/>
                </a:solidFill>
              </a:rPr>
              <a:t>General Training (2 hours)  - Conference office staff, locally funded church employees (non-pastoral)</a:t>
            </a:r>
          </a:p>
          <a:p>
            <a:pPr lvl="1"/>
            <a:r>
              <a:rPr lang="en-US" sz="1900" dirty="0">
                <a:solidFill>
                  <a:srgbClr val="FFFFFF"/>
                </a:solidFill>
              </a:rPr>
              <a:t>Clergy (3 hours) – pastors and ministry coordinators </a:t>
            </a:r>
          </a:p>
          <a:p>
            <a:pPr lvl="1"/>
            <a:r>
              <a:rPr lang="en-US" sz="1900" dirty="0">
                <a:solidFill>
                  <a:srgbClr val="FFFFFF"/>
                </a:solidFill>
              </a:rPr>
              <a:t>Volunteers (2 hours) – Level 2 volunteers</a:t>
            </a:r>
          </a:p>
          <a:p>
            <a:r>
              <a:rPr lang="en-US" sz="2800" b="1" dirty="0">
                <a:solidFill>
                  <a:srgbClr val="FFFFFF"/>
                </a:solidFill>
              </a:rPr>
              <a:t>How Often </a:t>
            </a:r>
          </a:p>
          <a:p>
            <a:pPr lvl="1"/>
            <a:r>
              <a:rPr lang="en-US" sz="1800" dirty="0">
                <a:solidFill>
                  <a:srgbClr val="FFFFFF"/>
                </a:solidFill>
              </a:rPr>
              <a:t>Repeated and completed </a:t>
            </a:r>
            <a:r>
              <a:rPr lang="en-US" sz="1800" b="1" dirty="0">
                <a:solidFill>
                  <a:srgbClr val="FFFFFF"/>
                </a:solidFill>
              </a:rPr>
              <a:t>every two (2) years</a:t>
            </a:r>
          </a:p>
          <a:p>
            <a:pPr lvl="1"/>
            <a:r>
              <a:rPr lang="en-US" sz="1800" dirty="0">
                <a:solidFill>
                  <a:srgbClr val="FFFFFF"/>
                </a:solidFill>
              </a:rPr>
              <a:t>Submit Certificate of Completion to SECC HR Department</a:t>
            </a:r>
          </a:p>
          <a:p>
            <a:pPr lvl="1"/>
            <a:r>
              <a:rPr lang="en-US" sz="1800" dirty="0">
                <a:solidFill>
                  <a:srgbClr val="FFFFFF"/>
                </a:solidFill>
              </a:rPr>
              <a:t>*Please note that the General Training is no longer a “one time requirement” and must be taken each time a certificate is renewed. </a:t>
            </a:r>
          </a:p>
          <a:p>
            <a:pPr lvl="1"/>
            <a:endParaRPr lang="en-US" sz="1800" dirty="0">
              <a:solidFill>
                <a:srgbClr val="FFFFFF"/>
              </a:solidFill>
            </a:endParaRPr>
          </a:p>
          <a:p>
            <a:pPr marL="0" indent="0">
              <a:buNone/>
            </a:pPr>
            <a:endParaRPr lang="en-US" dirty="0"/>
          </a:p>
        </p:txBody>
      </p:sp>
    </p:spTree>
    <p:extLst>
      <p:ext uri="{BB962C8B-B14F-4D97-AF65-F5344CB8AC3E}">
        <p14:creationId xmlns:p14="http://schemas.microsoft.com/office/powerpoint/2010/main" val="3585438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368B1CB-FFBC-196D-1BA1-68D56A226B5F}"/>
              </a:ext>
            </a:extLst>
          </p:cNvPr>
          <p:cNvPicPr>
            <a:picLocks noChangeAspect="1"/>
          </p:cNvPicPr>
          <p:nvPr/>
        </p:nvPicPr>
        <p:blipFill rotWithShape="1">
          <a:blip r:embed="rId2">
            <a:alphaModFix amt="20000"/>
          </a:blip>
          <a:srcRect t="25000"/>
          <a:stretch/>
        </p:blipFill>
        <p:spPr>
          <a:xfrm>
            <a:off x="11741" y="25791"/>
            <a:ext cx="12191980" cy="6858000"/>
          </a:xfrm>
          <a:custGeom>
            <a:avLst/>
            <a:gdLst/>
            <a:ahLst/>
            <a:cxnLst/>
            <a:rect l="l" t="t" r="r" b="b"/>
            <a:pathLst>
              <a:path w="12192000" h="6858000">
                <a:moveTo>
                  <a:pt x="0" y="0"/>
                </a:moveTo>
                <a:lnTo>
                  <a:pt x="12192000" y="0"/>
                </a:lnTo>
                <a:lnTo>
                  <a:pt x="12192000" y="6858000"/>
                </a:lnTo>
                <a:lnTo>
                  <a:pt x="0" y="6858000"/>
                </a:lnTo>
                <a:close/>
              </a:path>
            </a:pathLst>
          </a:custGeom>
        </p:spPr>
      </p:pic>
      <p:pic>
        <p:nvPicPr>
          <p:cNvPr id="5" name="Picture 4">
            <a:extLst>
              <a:ext uri="{FF2B5EF4-FFF2-40B4-BE49-F238E27FC236}">
                <a16:creationId xmlns:a16="http://schemas.microsoft.com/office/drawing/2014/main" id="{02F007A7-7BC4-A22E-AE16-D7BCF2B23E57}"/>
              </a:ext>
            </a:extLst>
          </p:cNvPr>
          <p:cNvPicPr>
            <a:picLocks noChangeAspect="1"/>
          </p:cNvPicPr>
          <p:nvPr/>
        </p:nvPicPr>
        <p:blipFill rotWithShape="1">
          <a:blip r:embed="rId2">
            <a:alphaModFix amt="35000"/>
          </a:blip>
          <a:srcRect t="25000"/>
          <a:stretch/>
        </p:blipFill>
        <p:spPr>
          <a:xfrm>
            <a:off x="23461" y="23443"/>
            <a:ext cx="12191980" cy="6858000"/>
          </a:xfrm>
          <a:custGeom>
            <a:avLst/>
            <a:gdLst/>
            <a:ahLst/>
            <a:cxnLst/>
            <a:rect l="l" t="t" r="r" b="b"/>
            <a:pathLst>
              <a:path w="12192000" h="6858000">
                <a:moveTo>
                  <a:pt x="0" y="0"/>
                </a:moveTo>
                <a:lnTo>
                  <a:pt x="12192000" y="0"/>
                </a:lnTo>
                <a:lnTo>
                  <a:pt x="12192000" y="6858000"/>
                </a:lnTo>
                <a:lnTo>
                  <a:pt x="0" y="6858000"/>
                </a:lnTo>
                <a:close/>
              </a:path>
            </a:pathLst>
          </a:custGeom>
        </p:spPr>
      </p:pic>
      <p:sp>
        <p:nvSpPr>
          <p:cNvPr id="2" name="Title 1">
            <a:extLst>
              <a:ext uri="{FF2B5EF4-FFF2-40B4-BE49-F238E27FC236}">
                <a16:creationId xmlns:a16="http://schemas.microsoft.com/office/drawing/2014/main" id="{BF085015-A7F9-A285-BDBB-94FED7AA687A}"/>
              </a:ext>
            </a:extLst>
          </p:cNvPr>
          <p:cNvSpPr>
            <a:spLocks noGrp="1"/>
          </p:cNvSpPr>
          <p:nvPr>
            <p:ph type="title"/>
          </p:nvPr>
        </p:nvSpPr>
        <p:spPr/>
        <p:txBody>
          <a:bodyPr>
            <a:normAutofit fontScale="90000"/>
          </a:bodyPr>
          <a:lstStyle/>
          <a:p>
            <a:br>
              <a:rPr lang="en-US" dirty="0"/>
            </a:br>
            <a:r>
              <a:rPr lang="en-US" dirty="0"/>
              <a:t>Live Scan Background Check </a:t>
            </a:r>
          </a:p>
        </p:txBody>
      </p:sp>
      <p:sp>
        <p:nvSpPr>
          <p:cNvPr id="3" name="Content Placeholder 2">
            <a:extLst>
              <a:ext uri="{FF2B5EF4-FFF2-40B4-BE49-F238E27FC236}">
                <a16:creationId xmlns:a16="http://schemas.microsoft.com/office/drawing/2014/main" id="{7C18ABAC-9C53-CE2D-7D87-52815BE4AB89}"/>
              </a:ext>
            </a:extLst>
          </p:cNvPr>
          <p:cNvSpPr>
            <a:spLocks noGrp="1"/>
          </p:cNvSpPr>
          <p:nvPr>
            <p:ph idx="1"/>
          </p:nvPr>
        </p:nvSpPr>
        <p:spPr/>
        <p:txBody>
          <a:bodyPr>
            <a:normAutofit/>
          </a:bodyPr>
          <a:lstStyle/>
          <a:p>
            <a:r>
              <a:rPr lang="en-US" sz="1600" b="1" dirty="0">
                <a:solidFill>
                  <a:srgbClr val="FFFFFF"/>
                </a:solidFill>
              </a:rPr>
              <a:t>Complete the “Request for Live Scan Service” Form (see instructions sent by HR) </a:t>
            </a:r>
          </a:p>
          <a:p>
            <a:r>
              <a:rPr lang="en-US" sz="1600" b="1" dirty="0">
                <a:solidFill>
                  <a:srgbClr val="FFFFFF"/>
                </a:solidFill>
              </a:rPr>
              <a:t>Fees </a:t>
            </a:r>
            <a:r>
              <a:rPr lang="en-US" sz="1600" dirty="0">
                <a:solidFill>
                  <a:srgbClr val="FFFFFF"/>
                </a:solidFill>
              </a:rPr>
              <a:t>(FBI Check $17 employees/$15 volunteers + Vendor Rolling Fees $25-$35 typically. DOJ fee should be waived).</a:t>
            </a:r>
          </a:p>
          <a:p>
            <a:pPr lvl="1"/>
            <a:r>
              <a:rPr lang="en-US" sz="1600" b="1" dirty="0">
                <a:solidFill>
                  <a:srgbClr val="FFFFFF"/>
                </a:solidFill>
              </a:rPr>
              <a:t>Conference funded employees  </a:t>
            </a:r>
            <a:r>
              <a:rPr lang="en-US" sz="1600" dirty="0">
                <a:solidFill>
                  <a:srgbClr val="FFFFFF"/>
                </a:solidFill>
              </a:rPr>
              <a:t>- costs paid by SECC</a:t>
            </a:r>
          </a:p>
          <a:p>
            <a:pPr lvl="1"/>
            <a:r>
              <a:rPr lang="en-US" sz="1600" b="1" dirty="0">
                <a:solidFill>
                  <a:srgbClr val="FFFFFF"/>
                </a:solidFill>
              </a:rPr>
              <a:t>Locally funded employees </a:t>
            </a:r>
            <a:r>
              <a:rPr lang="en-US" sz="1600" dirty="0">
                <a:solidFill>
                  <a:srgbClr val="FFFFFF"/>
                </a:solidFill>
              </a:rPr>
              <a:t>– costs paid up front by SECC, then billed out to local churches</a:t>
            </a:r>
          </a:p>
          <a:p>
            <a:pPr lvl="1"/>
            <a:r>
              <a:rPr lang="en-US" sz="1600" b="1" dirty="0">
                <a:solidFill>
                  <a:srgbClr val="FFFFFF"/>
                </a:solidFill>
              </a:rPr>
              <a:t>Level 2 Volunteers </a:t>
            </a:r>
            <a:r>
              <a:rPr lang="en-US" sz="1600" dirty="0">
                <a:solidFill>
                  <a:srgbClr val="FFFFFF"/>
                </a:solidFill>
              </a:rPr>
              <a:t>–up to local church how to handle  (reimburse full/portion or volunteer responsible)</a:t>
            </a:r>
          </a:p>
          <a:p>
            <a:r>
              <a:rPr lang="en-US" sz="1600" b="1" dirty="0">
                <a:solidFill>
                  <a:srgbClr val="FFFFFF"/>
                </a:solidFill>
              </a:rPr>
              <a:t>Only has to be done </a:t>
            </a:r>
            <a:r>
              <a:rPr lang="en-US" sz="1600" b="1" u="sng" dirty="0">
                <a:solidFill>
                  <a:srgbClr val="FFFFFF"/>
                </a:solidFill>
              </a:rPr>
              <a:t>once</a:t>
            </a:r>
            <a:r>
              <a:rPr lang="en-US" sz="1600" b="1" dirty="0">
                <a:solidFill>
                  <a:srgbClr val="FFFFFF"/>
                </a:solidFill>
              </a:rPr>
              <a:t>.</a:t>
            </a:r>
          </a:p>
          <a:p>
            <a:r>
              <a:rPr lang="en-US" sz="1600" b="1" dirty="0">
                <a:solidFill>
                  <a:srgbClr val="FFFFFF"/>
                </a:solidFill>
              </a:rPr>
              <a:t>If driving any church members or children as part of duties</a:t>
            </a:r>
          </a:p>
          <a:p>
            <a:pPr lvl="1"/>
            <a:r>
              <a:rPr lang="en-US" sz="1600" dirty="0">
                <a:solidFill>
                  <a:srgbClr val="FFFFFF"/>
                </a:solidFill>
              </a:rPr>
              <a:t>Must request a Motor Vehicle Report check through Sterling Volunteers - Contact our Risk Management Department </a:t>
            </a:r>
          </a:p>
          <a:p>
            <a:pPr marL="0" indent="0">
              <a:buNone/>
            </a:pPr>
            <a:endParaRPr lang="en-US" dirty="0"/>
          </a:p>
        </p:txBody>
      </p:sp>
    </p:spTree>
    <p:extLst>
      <p:ext uri="{BB962C8B-B14F-4D97-AF65-F5344CB8AC3E}">
        <p14:creationId xmlns:p14="http://schemas.microsoft.com/office/powerpoint/2010/main" val="736719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368B1CB-FFBC-196D-1BA1-68D56A226B5F}"/>
              </a:ext>
            </a:extLst>
          </p:cNvPr>
          <p:cNvPicPr>
            <a:picLocks noChangeAspect="1"/>
          </p:cNvPicPr>
          <p:nvPr/>
        </p:nvPicPr>
        <p:blipFill rotWithShape="1">
          <a:blip r:embed="rId2">
            <a:alphaModFix amt="20000"/>
          </a:blip>
          <a:srcRect t="25000"/>
          <a:stretch/>
        </p:blipFill>
        <p:spPr>
          <a:xfrm>
            <a:off x="11741" y="25791"/>
            <a:ext cx="12191980" cy="6858000"/>
          </a:xfrm>
          <a:custGeom>
            <a:avLst/>
            <a:gdLst/>
            <a:ahLst/>
            <a:cxnLst/>
            <a:rect l="l" t="t" r="r" b="b"/>
            <a:pathLst>
              <a:path w="12192000" h="6858000">
                <a:moveTo>
                  <a:pt x="0" y="0"/>
                </a:moveTo>
                <a:lnTo>
                  <a:pt x="12192000" y="0"/>
                </a:lnTo>
                <a:lnTo>
                  <a:pt x="12192000" y="6858000"/>
                </a:lnTo>
                <a:lnTo>
                  <a:pt x="0" y="6858000"/>
                </a:lnTo>
                <a:close/>
              </a:path>
            </a:pathLst>
          </a:custGeom>
        </p:spPr>
      </p:pic>
      <p:pic>
        <p:nvPicPr>
          <p:cNvPr id="5" name="Picture 4">
            <a:extLst>
              <a:ext uri="{FF2B5EF4-FFF2-40B4-BE49-F238E27FC236}">
                <a16:creationId xmlns:a16="http://schemas.microsoft.com/office/drawing/2014/main" id="{02F007A7-7BC4-A22E-AE16-D7BCF2B23E57}"/>
              </a:ext>
            </a:extLst>
          </p:cNvPr>
          <p:cNvPicPr>
            <a:picLocks noChangeAspect="1"/>
          </p:cNvPicPr>
          <p:nvPr/>
        </p:nvPicPr>
        <p:blipFill rotWithShape="1">
          <a:blip r:embed="rId2">
            <a:alphaModFix amt="35000"/>
          </a:blip>
          <a:srcRect t="25000"/>
          <a:stretch/>
        </p:blipFill>
        <p:spPr>
          <a:xfrm>
            <a:off x="23461" y="23443"/>
            <a:ext cx="12191980" cy="6858000"/>
          </a:xfrm>
          <a:custGeom>
            <a:avLst/>
            <a:gdLst/>
            <a:ahLst/>
            <a:cxnLst/>
            <a:rect l="l" t="t" r="r" b="b"/>
            <a:pathLst>
              <a:path w="12192000" h="6858000">
                <a:moveTo>
                  <a:pt x="0" y="0"/>
                </a:moveTo>
                <a:lnTo>
                  <a:pt x="12192000" y="0"/>
                </a:lnTo>
                <a:lnTo>
                  <a:pt x="12192000" y="6858000"/>
                </a:lnTo>
                <a:lnTo>
                  <a:pt x="0" y="6858000"/>
                </a:lnTo>
                <a:close/>
              </a:path>
            </a:pathLst>
          </a:custGeom>
        </p:spPr>
      </p:pic>
      <p:sp>
        <p:nvSpPr>
          <p:cNvPr id="2" name="Title 1">
            <a:extLst>
              <a:ext uri="{FF2B5EF4-FFF2-40B4-BE49-F238E27FC236}">
                <a16:creationId xmlns:a16="http://schemas.microsoft.com/office/drawing/2014/main" id="{BF085015-A7F9-A285-BDBB-94FED7AA687A}"/>
              </a:ext>
            </a:extLst>
          </p:cNvPr>
          <p:cNvSpPr>
            <a:spLocks noGrp="1"/>
          </p:cNvSpPr>
          <p:nvPr>
            <p:ph type="title"/>
          </p:nvPr>
        </p:nvSpPr>
        <p:spPr/>
        <p:txBody>
          <a:bodyPr>
            <a:normAutofit fontScale="90000"/>
          </a:bodyPr>
          <a:lstStyle/>
          <a:p>
            <a:br>
              <a:rPr lang="en-US" sz="4800" dirty="0"/>
            </a:br>
            <a:r>
              <a:rPr lang="en-US" sz="4800" dirty="0"/>
              <a:t>Important Deadlines </a:t>
            </a:r>
            <a:endParaRPr lang="en-US" dirty="0"/>
          </a:p>
        </p:txBody>
      </p:sp>
      <p:sp>
        <p:nvSpPr>
          <p:cNvPr id="3" name="Content Placeholder 2">
            <a:extLst>
              <a:ext uri="{FF2B5EF4-FFF2-40B4-BE49-F238E27FC236}">
                <a16:creationId xmlns:a16="http://schemas.microsoft.com/office/drawing/2014/main" id="{7C18ABAC-9C53-CE2D-7D87-52815BE4AB89}"/>
              </a:ext>
            </a:extLst>
          </p:cNvPr>
          <p:cNvSpPr>
            <a:spLocks noGrp="1"/>
          </p:cNvSpPr>
          <p:nvPr>
            <p:ph idx="1"/>
          </p:nvPr>
        </p:nvSpPr>
        <p:spPr/>
        <p:txBody>
          <a:bodyPr>
            <a:normAutofit/>
          </a:bodyPr>
          <a:lstStyle/>
          <a:p>
            <a:r>
              <a:rPr lang="en-US" sz="2800" b="1" dirty="0">
                <a:solidFill>
                  <a:srgbClr val="FFFFFF"/>
                </a:solidFill>
              </a:rPr>
              <a:t>Employees  </a:t>
            </a:r>
            <a:r>
              <a:rPr lang="en-US" sz="2800" dirty="0">
                <a:solidFill>
                  <a:srgbClr val="FFFFFF"/>
                </a:solidFill>
              </a:rPr>
              <a:t>(Pastors, Conference Personnel, Locally Funded Employees)</a:t>
            </a:r>
          </a:p>
          <a:p>
            <a:pPr lvl="1"/>
            <a:r>
              <a:rPr lang="en-US" sz="2200" dirty="0">
                <a:solidFill>
                  <a:srgbClr val="FFFFFF"/>
                </a:solidFill>
              </a:rPr>
              <a:t>September 29, 2023 </a:t>
            </a:r>
          </a:p>
          <a:p>
            <a:r>
              <a:rPr lang="en-US" sz="2800" b="1" dirty="0">
                <a:solidFill>
                  <a:srgbClr val="FFFFFF"/>
                </a:solidFill>
              </a:rPr>
              <a:t>Level 2 Volunteers</a:t>
            </a:r>
          </a:p>
          <a:p>
            <a:pPr lvl="1"/>
            <a:r>
              <a:rPr lang="en-US" sz="2200" dirty="0">
                <a:solidFill>
                  <a:srgbClr val="FFFFFF"/>
                </a:solidFill>
              </a:rPr>
              <a:t>December 29, 2023  (check HR website for more information)</a:t>
            </a:r>
          </a:p>
        </p:txBody>
      </p:sp>
    </p:spTree>
    <p:extLst>
      <p:ext uri="{BB962C8B-B14F-4D97-AF65-F5344CB8AC3E}">
        <p14:creationId xmlns:p14="http://schemas.microsoft.com/office/powerpoint/2010/main" val="199635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368B1CB-FFBC-196D-1BA1-68D56A226B5F}"/>
              </a:ext>
            </a:extLst>
          </p:cNvPr>
          <p:cNvPicPr>
            <a:picLocks noChangeAspect="1"/>
          </p:cNvPicPr>
          <p:nvPr/>
        </p:nvPicPr>
        <p:blipFill rotWithShape="1">
          <a:blip r:embed="rId2">
            <a:alphaModFix amt="20000"/>
          </a:blip>
          <a:srcRect t="25000"/>
          <a:stretch/>
        </p:blipFill>
        <p:spPr>
          <a:xfrm>
            <a:off x="11741" y="25791"/>
            <a:ext cx="12191980" cy="6858000"/>
          </a:xfrm>
          <a:custGeom>
            <a:avLst/>
            <a:gdLst/>
            <a:ahLst/>
            <a:cxnLst/>
            <a:rect l="l" t="t" r="r" b="b"/>
            <a:pathLst>
              <a:path w="12192000" h="6858000">
                <a:moveTo>
                  <a:pt x="0" y="0"/>
                </a:moveTo>
                <a:lnTo>
                  <a:pt x="12192000" y="0"/>
                </a:lnTo>
                <a:lnTo>
                  <a:pt x="12192000" y="6858000"/>
                </a:lnTo>
                <a:lnTo>
                  <a:pt x="0" y="6858000"/>
                </a:lnTo>
                <a:close/>
              </a:path>
            </a:pathLst>
          </a:custGeom>
        </p:spPr>
      </p:pic>
      <p:pic>
        <p:nvPicPr>
          <p:cNvPr id="5" name="Picture 4">
            <a:extLst>
              <a:ext uri="{FF2B5EF4-FFF2-40B4-BE49-F238E27FC236}">
                <a16:creationId xmlns:a16="http://schemas.microsoft.com/office/drawing/2014/main" id="{02F007A7-7BC4-A22E-AE16-D7BCF2B23E57}"/>
              </a:ext>
            </a:extLst>
          </p:cNvPr>
          <p:cNvPicPr>
            <a:picLocks noChangeAspect="1"/>
          </p:cNvPicPr>
          <p:nvPr/>
        </p:nvPicPr>
        <p:blipFill rotWithShape="1">
          <a:blip r:embed="rId2">
            <a:alphaModFix amt="35000"/>
          </a:blip>
          <a:srcRect t="25000"/>
          <a:stretch/>
        </p:blipFill>
        <p:spPr>
          <a:xfrm>
            <a:off x="23461" y="23443"/>
            <a:ext cx="12191980" cy="6858000"/>
          </a:xfrm>
          <a:custGeom>
            <a:avLst/>
            <a:gdLst/>
            <a:ahLst/>
            <a:cxnLst/>
            <a:rect l="l" t="t" r="r" b="b"/>
            <a:pathLst>
              <a:path w="12192000" h="6858000">
                <a:moveTo>
                  <a:pt x="0" y="0"/>
                </a:moveTo>
                <a:lnTo>
                  <a:pt x="12192000" y="0"/>
                </a:lnTo>
                <a:lnTo>
                  <a:pt x="12192000" y="6858000"/>
                </a:lnTo>
                <a:lnTo>
                  <a:pt x="0" y="6858000"/>
                </a:lnTo>
                <a:close/>
              </a:path>
            </a:pathLst>
          </a:custGeom>
        </p:spPr>
      </p:pic>
      <p:sp>
        <p:nvSpPr>
          <p:cNvPr id="2" name="Title 1">
            <a:extLst>
              <a:ext uri="{FF2B5EF4-FFF2-40B4-BE49-F238E27FC236}">
                <a16:creationId xmlns:a16="http://schemas.microsoft.com/office/drawing/2014/main" id="{BF085015-A7F9-A285-BDBB-94FED7AA687A}"/>
              </a:ext>
            </a:extLst>
          </p:cNvPr>
          <p:cNvSpPr>
            <a:spLocks noGrp="1"/>
          </p:cNvSpPr>
          <p:nvPr>
            <p:ph type="title"/>
          </p:nvPr>
        </p:nvSpPr>
        <p:spPr/>
        <p:txBody>
          <a:bodyPr>
            <a:normAutofit fontScale="90000"/>
          </a:bodyPr>
          <a:lstStyle/>
          <a:p>
            <a:br>
              <a:rPr lang="en-US" dirty="0"/>
            </a:br>
            <a:r>
              <a:rPr lang="en-US" dirty="0"/>
              <a:t>Consequences of Non-Compliance</a:t>
            </a:r>
          </a:p>
        </p:txBody>
      </p:sp>
      <p:sp>
        <p:nvSpPr>
          <p:cNvPr id="3" name="Content Placeholder 2">
            <a:extLst>
              <a:ext uri="{FF2B5EF4-FFF2-40B4-BE49-F238E27FC236}">
                <a16:creationId xmlns:a16="http://schemas.microsoft.com/office/drawing/2014/main" id="{7C18ABAC-9C53-CE2D-7D87-52815BE4AB89}"/>
              </a:ext>
            </a:extLst>
          </p:cNvPr>
          <p:cNvSpPr>
            <a:spLocks noGrp="1"/>
          </p:cNvSpPr>
          <p:nvPr>
            <p:ph idx="1"/>
          </p:nvPr>
        </p:nvSpPr>
        <p:spPr/>
        <p:txBody>
          <a:bodyPr>
            <a:normAutofit fontScale="92500"/>
          </a:bodyPr>
          <a:lstStyle/>
          <a:p>
            <a:r>
              <a:rPr lang="en-US" sz="2800" b="1" dirty="0">
                <a:solidFill>
                  <a:srgbClr val="FFFFFF"/>
                </a:solidFill>
              </a:rPr>
              <a:t>Violations for Mandated Reporters (civil and criminal penalties)</a:t>
            </a:r>
          </a:p>
          <a:p>
            <a:r>
              <a:rPr lang="en-US" sz="2800" b="1" dirty="0">
                <a:solidFill>
                  <a:srgbClr val="FFFFFF"/>
                </a:solidFill>
              </a:rPr>
              <a:t>Inability to lease or use 3</a:t>
            </a:r>
            <a:r>
              <a:rPr lang="en-US" sz="2800" b="1" baseline="30000" dirty="0">
                <a:solidFill>
                  <a:srgbClr val="FFFFFF"/>
                </a:solidFill>
              </a:rPr>
              <a:t>rd</a:t>
            </a:r>
            <a:r>
              <a:rPr lang="en-US" sz="2800" b="1" dirty="0">
                <a:solidFill>
                  <a:srgbClr val="FFFFFF"/>
                </a:solidFill>
              </a:rPr>
              <a:t> party facilities </a:t>
            </a:r>
          </a:p>
          <a:p>
            <a:r>
              <a:rPr lang="en-US" sz="2800" b="1" dirty="0">
                <a:solidFill>
                  <a:srgbClr val="FFFFFF"/>
                </a:solidFill>
              </a:rPr>
              <a:t>Potential lawsuits with high punitive damages (generally not insured - can leave church exposed and responsible for $$$ )</a:t>
            </a:r>
          </a:p>
          <a:p>
            <a:r>
              <a:rPr lang="en-US" sz="2800" b="1" dirty="0">
                <a:solidFill>
                  <a:srgbClr val="FFFFFF"/>
                </a:solidFill>
              </a:rPr>
              <a:t>Employment with SECC - disciplinary action, including holding back of youth funds, administrative leave, and/or up to termination. </a:t>
            </a:r>
          </a:p>
          <a:p>
            <a:r>
              <a:rPr lang="en-US" sz="2800" b="1" dirty="0">
                <a:solidFill>
                  <a:srgbClr val="FFFFFF"/>
                </a:solidFill>
              </a:rPr>
              <a:t>Jeopardizes child safety – protecting our children is the highest priority </a:t>
            </a:r>
            <a:endParaRPr lang="en-US" sz="6000" b="1" dirty="0">
              <a:solidFill>
                <a:srgbClr val="FFFFFF"/>
              </a:solidFill>
            </a:endParaRPr>
          </a:p>
        </p:txBody>
      </p:sp>
    </p:spTree>
    <p:extLst>
      <p:ext uri="{BB962C8B-B14F-4D97-AF65-F5344CB8AC3E}">
        <p14:creationId xmlns:p14="http://schemas.microsoft.com/office/powerpoint/2010/main" val="3496685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34B431F-FC61-B8E9-1761-547FDD5DAA31}"/>
              </a:ext>
            </a:extLst>
          </p:cNvPr>
          <p:cNvPicPr>
            <a:picLocks noChangeAspect="1"/>
          </p:cNvPicPr>
          <p:nvPr/>
        </p:nvPicPr>
        <p:blipFill rotWithShape="1">
          <a:blip r:embed="rId2">
            <a:alphaModFix amt="35000"/>
          </a:blip>
          <a:srcRect t="25000"/>
          <a:stretch/>
        </p:blipFill>
        <p:spPr>
          <a:xfrm>
            <a:off x="9393" y="9375"/>
            <a:ext cx="12191980" cy="6858000"/>
          </a:xfrm>
          <a:custGeom>
            <a:avLst/>
            <a:gdLst/>
            <a:ahLst/>
            <a:cxnLst/>
            <a:rect l="l" t="t" r="r" b="b"/>
            <a:pathLst>
              <a:path w="12192000" h="6858000">
                <a:moveTo>
                  <a:pt x="0" y="0"/>
                </a:moveTo>
                <a:lnTo>
                  <a:pt x="12192000" y="0"/>
                </a:lnTo>
                <a:lnTo>
                  <a:pt x="12192000" y="6858000"/>
                </a:lnTo>
                <a:lnTo>
                  <a:pt x="0" y="6858000"/>
                </a:lnTo>
                <a:close/>
              </a:path>
            </a:pathLst>
          </a:custGeom>
        </p:spPr>
      </p:pic>
      <p:pic>
        <p:nvPicPr>
          <p:cNvPr id="5" name="Picture 4">
            <a:extLst>
              <a:ext uri="{FF2B5EF4-FFF2-40B4-BE49-F238E27FC236}">
                <a16:creationId xmlns:a16="http://schemas.microsoft.com/office/drawing/2014/main" id="{F29012FF-AE32-9266-EBEF-FD6455D207A6}"/>
              </a:ext>
            </a:extLst>
          </p:cNvPr>
          <p:cNvPicPr>
            <a:picLocks noChangeAspect="1"/>
          </p:cNvPicPr>
          <p:nvPr/>
        </p:nvPicPr>
        <p:blipFill rotWithShape="1">
          <a:blip r:embed="rId2">
            <a:alphaModFix amt="35000"/>
          </a:blip>
          <a:srcRect t="25000"/>
          <a:stretch/>
        </p:blipFill>
        <p:spPr>
          <a:xfrm>
            <a:off x="-7020" y="21095"/>
            <a:ext cx="12191980" cy="6858000"/>
          </a:xfrm>
          <a:custGeom>
            <a:avLst/>
            <a:gdLst/>
            <a:ahLst/>
            <a:cxnLst/>
            <a:rect l="l" t="t" r="r" b="b"/>
            <a:pathLst>
              <a:path w="12192000" h="6858000">
                <a:moveTo>
                  <a:pt x="0" y="0"/>
                </a:moveTo>
                <a:lnTo>
                  <a:pt x="12192000" y="0"/>
                </a:lnTo>
                <a:lnTo>
                  <a:pt x="12192000" y="6858000"/>
                </a:lnTo>
                <a:lnTo>
                  <a:pt x="0" y="6858000"/>
                </a:lnTo>
                <a:close/>
              </a:path>
            </a:pathLst>
          </a:custGeom>
        </p:spPr>
      </p:pic>
      <p:sp>
        <p:nvSpPr>
          <p:cNvPr id="2" name="Title 1">
            <a:extLst>
              <a:ext uri="{FF2B5EF4-FFF2-40B4-BE49-F238E27FC236}">
                <a16:creationId xmlns:a16="http://schemas.microsoft.com/office/drawing/2014/main" id="{BF085015-A7F9-A285-BDBB-94FED7AA687A}"/>
              </a:ext>
            </a:extLst>
          </p:cNvPr>
          <p:cNvSpPr>
            <a:spLocks noGrp="1"/>
          </p:cNvSpPr>
          <p:nvPr>
            <p:ph type="title"/>
          </p:nvPr>
        </p:nvSpPr>
        <p:spPr/>
        <p:txBody>
          <a:bodyPr>
            <a:normAutofit fontScale="90000"/>
          </a:bodyPr>
          <a:lstStyle/>
          <a:p>
            <a:br>
              <a:rPr lang="en-US" dirty="0"/>
            </a:br>
            <a:r>
              <a:rPr lang="en-US" dirty="0"/>
              <a:t>Two Adult Rule – Why?</a:t>
            </a:r>
          </a:p>
        </p:txBody>
      </p:sp>
      <p:sp>
        <p:nvSpPr>
          <p:cNvPr id="3" name="Content Placeholder 2">
            <a:extLst>
              <a:ext uri="{FF2B5EF4-FFF2-40B4-BE49-F238E27FC236}">
                <a16:creationId xmlns:a16="http://schemas.microsoft.com/office/drawing/2014/main" id="{7C18ABAC-9C53-CE2D-7D87-52815BE4AB89}"/>
              </a:ext>
            </a:extLst>
          </p:cNvPr>
          <p:cNvSpPr>
            <a:spLocks noGrp="1"/>
          </p:cNvSpPr>
          <p:nvPr>
            <p:ph idx="1"/>
          </p:nvPr>
        </p:nvSpPr>
        <p:spPr>
          <a:xfrm>
            <a:off x="550863" y="2113199"/>
            <a:ext cx="11090274" cy="4330131"/>
          </a:xfrm>
        </p:spPr>
        <p:txBody>
          <a:bodyPr>
            <a:normAutofit fontScale="92500" lnSpcReduction="20000"/>
          </a:bodyPr>
          <a:lstStyle/>
          <a:p>
            <a:r>
              <a:rPr lang="en-US" sz="2400" b="1" dirty="0">
                <a:solidFill>
                  <a:srgbClr val="FFFFFF"/>
                </a:solidFill>
              </a:rPr>
              <a:t>“T</a:t>
            </a:r>
            <a:r>
              <a:rPr lang="en-US" sz="2400" b="1" i="0" u="none" strike="noStrike" dirty="0">
                <a:solidFill>
                  <a:srgbClr val="FFFFFF"/>
                </a:solidFill>
                <a:effectLst/>
              </a:rPr>
              <a:t>o the greatest extent possible, the presence of at least two mandated reporters whenever administrators, employees, or volunteers are in contact with, or supervising, children.”</a:t>
            </a:r>
          </a:p>
          <a:p>
            <a:r>
              <a:rPr lang="en-US" sz="2400" b="1" i="0" u="none" strike="noStrike" dirty="0">
                <a:solidFill>
                  <a:srgbClr val="FFFFFF"/>
                </a:solidFill>
                <a:effectLst/>
              </a:rPr>
              <a:t>Rationale</a:t>
            </a:r>
          </a:p>
          <a:p>
            <a:pPr lvl="1"/>
            <a:r>
              <a:rPr lang="en-US" sz="1900" i="0" u="none" strike="noStrike" dirty="0">
                <a:solidFill>
                  <a:srgbClr val="FFFFFF"/>
                </a:solidFill>
                <a:effectLst/>
              </a:rPr>
              <a:t>Increase accountability and decrease isolation – avoid the one-on-one interactions between a single adult and child </a:t>
            </a:r>
          </a:p>
          <a:p>
            <a:pPr lvl="1"/>
            <a:r>
              <a:rPr lang="en-US" sz="1900" i="0" u="none" strike="noStrike" dirty="0">
                <a:solidFill>
                  <a:srgbClr val="FFFFFF"/>
                </a:solidFill>
                <a:effectLst/>
              </a:rPr>
              <a:t>Benefits of having</a:t>
            </a:r>
            <a:r>
              <a:rPr lang="en-US" sz="1900" dirty="0">
                <a:solidFill>
                  <a:srgbClr val="FFFFFF"/>
                </a:solidFill>
              </a:rPr>
              <a:t> </a:t>
            </a:r>
            <a:r>
              <a:rPr lang="en-US" sz="1900" i="0" u="none" strike="noStrike" dirty="0">
                <a:solidFill>
                  <a:srgbClr val="FFFFFF"/>
                </a:solidFill>
                <a:effectLst/>
              </a:rPr>
              <a:t>two sets of adult eyes in</a:t>
            </a:r>
            <a:r>
              <a:rPr lang="en-US" sz="1900" dirty="0">
                <a:solidFill>
                  <a:srgbClr val="FFFFFF"/>
                </a:solidFill>
              </a:rPr>
              <a:t> </a:t>
            </a:r>
            <a:r>
              <a:rPr lang="en-US" sz="1900" i="0" u="none" strike="noStrike" dirty="0">
                <a:solidFill>
                  <a:srgbClr val="FFFFFF"/>
                </a:solidFill>
                <a:effectLst/>
              </a:rPr>
              <a:t>any given situation with a child – additional supervision</a:t>
            </a:r>
          </a:p>
          <a:p>
            <a:pPr lvl="1"/>
            <a:r>
              <a:rPr lang="en-US" sz="1900" i="0" u="none" strike="noStrike" dirty="0">
                <a:solidFill>
                  <a:srgbClr val="FFFFFF"/>
                </a:solidFill>
                <a:effectLst/>
              </a:rPr>
              <a:t>Significantly reduces the risk of an incident of abuse (i.e., grooming) </a:t>
            </a:r>
          </a:p>
          <a:p>
            <a:pPr lvl="1"/>
            <a:r>
              <a:rPr lang="en-US" sz="1900" i="0" u="none" strike="noStrike" dirty="0">
                <a:solidFill>
                  <a:srgbClr val="FFFFFF"/>
                </a:solidFill>
                <a:effectLst/>
              </a:rPr>
              <a:t>Protects against false accusations or allegations</a:t>
            </a:r>
          </a:p>
          <a:p>
            <a:pPr lvl="1"/>
            <a:r>
              <a:rPr lang="en-US" sz="1900" i="0" u="none" strike="noStrike" dirty="0">
                <a:solidFill>
                  <a:srgbClr val="FFFFFF"/>
                </a:solidFill>
                <a:effectLst/>
              </a:rPr>
              <a:t>Reduces liability and a potential claim of negligence</a:t>
            </a:r>
          </a:p>
          <a:p>
            <a:pPr lvl="1"/>
            <a:r>
              <a:rPr lang="en-US" sz="1900" i="0" u="none" strike="noStrike" dirty="0">
                <a:solidFill>
                  <a:srgbClr val="FFFFFF"/>
                </a:solidFill>
                <a:effectLst/>
              </a:rPr>
              <a:t>Offers additional help in the event of an accident or emergency</a:t>
            </a:r>
          </a:p>
          <a:p>
            <a:pPr lvl="3"/>
            <a:endParaRPr lang="en-US" sz="1800" dirty="0">
              <a:solidFill>
                <a:srgbClr val="FFFFFF"/>
              </a:solidFill>
            </a:endParaRPr>
          </a:p>
          <a:p>
            <a:pPr lvl="2"/>
            <a:endParaRPr lang="en-US" sz="1800" dirty="0">
              <a:solidFill>
                <a:srgbClr val="FFFFFF"/>
              </a:solidFill>
            </a:endParaRPr>
          </a:p>
          <a:p>
            <a:pPr marL="0" indent="0">
              <a:buNone/>
            </a:pPr>
            <a:endParaRPr lang="en-US" dirty="0"/>
          </a:p>
        </p:txBody>
      </p:sp>
    </p:spTree>
    <p:extLst>
      <p:ext uri="{BB962C8B-B14F-4D97-AF65-F5344CB8AC3E}">
        <p14:creationId xmlns:p14="http://schemas.microsoft.com/office/powerpoint/2010/main" val="1825580623"/>
      </p:ext>
    </p:extLst>
  </p:cSld>
  <p:clrMapOvr>
    <a:masterClrMapping/>
  </p:clrMapOvr>
</p:sld>
</file>

<file path=ppt/theme/theme1.xml><?xml version="1.0" encoding="utf-8"?>
<a:theme xmlns:a="http://schemas.openxmlformats.org/drawingml/2006/main" name="3DFloatVTI">
  <a:themeElements>
    <a:clrScheme name="Float">
      <a:dk1>
        <a:sysClr val="windowText" lastClr="000000"/>
      </a:dk1>
      <a:lt1>
        <a:sysClr val="window" lastClr="FFFFFF"/>
      </a:lt1>
      <a:dk2>
        <a:srgbClr val="1B192E"/>
      </a:dk2>
      <a:lt2>
        <a:srgbClr val="EAE5EB"/>
      </a:lt2>
      <a:accent1>
        <a:srgbClr val="13BE89"/>
      </a:accent1>
      <a:accent2>
        <a:srgbClr val="12B1BF"/>
      </a:accent2>
      <a:accent3>
        <a:srgbClr val="D40AA8"/>
      </a:accent3>
      <a:accent4>
        <a:srgbClr val="B86E62"/>
      </a:accent4>
      <a:accent5>
        <a:srgbClr val="A3A3C1"/>
      </a:accent5>
      <a:accent6>
        <a:srgbClr val="37335B"/>
      </a:accent6>
      <a:hlink>
        <a:srgbClr val="0066FF"/>
      </a:hlink>
      <a:folHlink>
        <a:srgbClr val="666699"/>
      </a:folHlink>
    </a:clrScheme>
    <a:fontScheme name="Float">
      <a:majorFont>
        <a:latin typeface="Sitka Heading"/>
        <a:ea typeface=""/>
        <a:cs typeface=""/>
      </a:majorFont>
      <a:minorFont>
        <a:latin typeface="Source Sans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DFloatVTI" id="{F59BA300-ED19-4B39-9AE3-7882B1DE8B78}" vid="{0FEC63E3-719F-4F50-9F1E-5B8BAF39109A}"/>
    </a:ext>
  </a:extLst>
</a:theme>
</file>

<file path=docProps/app.xml><?xml version="1.0" encoding="utf-8"?>
<Properties xmlns="http://schemas.openxmlformats.org/officeDocument/2006/extended-properties" xmlns:vt="http://schemas.openxmlformats.org/officeDocument/2006/docPropsVTypes">
  <TotalTime>485</TotalTime>
  <Words>1369</Words>
  <Application>Microsoft Macintosh PowerPoint</Application>
  <PresentationFormat>Widescreen</PresentationFormat>
  <Paragraphs>86</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Sitka Heading</vt:lpstr>
      <vt:lpstr>Source Sans Pro</vt:lpstr>
      <vt:lpstr>3DFloatVTI</vt:lpstr>
      <vt:lpstr>SECC AB 506 Compliance in our Churches</vt:lpstr>
      <vt:lpstr> Requirements to Know </vt:lpstr>
      <vt:lpstr> Level 1 Volunteer: Non-Regular Volunteers</vt:lpstr>
      <vt:lpstr> Level 2 Volunteer: Regular Volunteers</vt:lpstr>
      <vt:lpstr> Training Requirements </vt:lpstr>
      <vt:lpstr> Live Scan Background Check </vt:lpstr>
      <vt:lpstr> Important Deadlines </vt:lpstr>
      <vt:lpstr> Consequences of Non-Compliance</vt:lpstr>
      <vt:lpstr> Two Adult Rule – Why?</vt:lpstr>
      <vt:lpstr> Two Adult Rule </vt:lpstr>
      <vt:lpstr> FAQs </vt:lpstr>
      <vt:lpstr> FAQs, continued. </vt:lpstr>
      <vt:lpstr>Thank you for making child safety a top priority in our churches.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SECC AB 506 Compliance</dc:title>
  <dc:creator>Anna Chung</dc:creator>
  <cp:lastModifiedBy>Anna Chung</cp:lastModifiedBy>
  <cp:revision>22</cp:revision>
  <dcterms:created xsi:type="dcterms:W3CDTF">2023-08-15T18:48:38Z</dcterms:created>
  <dcterms:modified xsi:type="dcterms:W3CDTF">2023-08-16T22:41:35Z</dcterms:modified>
</cp:coreProperties>
</file>